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05" r:id="rId2"/>
    <p:sldId id="293" r:id="rId3"/>
    <p:sldId id="272" r:id="rId4"/>
    <p:sldId id="273" r:id="rId5"/>
    <p:sldId id="274" r:id="rId6"/>
    <p:sldId id="257" r:id="rId7"/>
    <p:sldId id="277" r:id="rId8"/>
    <p:sldId id="283" r:id="rId9"/>
    <p:sldId id="276" r:id="rId10"/>
    <p:sldId id="284" r:id="rId11"/>
    <p:sldId id="285" r:id="rId12"/>
    <p:sldId id="289" r:id="rId13"/>
    <p:sldId id="290" r:id="rId14"/>
    <p:sldId id="304" r:id="rId15"/>
    <p:sldId id="306" r:id="rId16"/>
    <p:sldId id="311" r:id="rId17"/>
    <p:sldId id="408" r:id="rId18"/>
    <p:sldId id="409" r:id="rId19"/>
    <p:sldId id="316" r:id="rId20"/>
    <p:sldId id="310" r:id="rId21"/>
    <p:sldId id="410" r:id="rId22"/>
    <p:sldId id="407" r:id="rId23"/>
    <p:sldId id="303" r:id="rId24"/>
    <p:sldId id="299" r:id="rId25"/>
    <p:sldId id="302" r:id="rId26"/>
    <p:sldId id="300" r:id="rId27"/>
    <p:sldId id="292" r:id="rId28"/>
    <p:sldId id="295" r:id="rId29"/>
    <p:sldId id="297" r:id="rId30"/>
    <p:sldId id="298" r:id="rId31"/>
    <p:sldId id="286" r:id="rId32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2D7"/>
    <a:srgbClr val="7F9947"/>
    <a:srgbClr val="A45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8706" autoAdjust="0"/>
  </p:normalViewPr>
  <p:slideViewPr>
    <p:cSldViewPr snapToGrid="0">
      <p:cViewPr>
        <p:scale>
          <a:sx n="75" d="100"/>
          <a:sy n="75" d="100"/>
        </p:scale>
        <p:origin x="227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13740C3-F3A5-4340-A9AA-BDAB8955F877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455193-B978-4896-9564-26D5A5EC2E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0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ted_recurrent_uni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tensorflow.org/tutorials/seq2seq" TargetMode="External"/><Relationship Id="rId4" Type="http://schemas.openxmlformats.org/officeDocument/2006/relationships/hyperlink" Target="https://en.wikipedia.org/wiki/Neural_machine_translatio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91730-B526-49FC-BEF6-107D929C9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1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• Input Gate : </a:t>
            </a:r>
            <a:r>
              <a:rPr lang="ko-KR" altLang="en-US" dirty="0"/>
              <a:t>현재 메모리에 새로운 정보를 반영할지 결정 </a:t>
            </a:r>
            <a:endParaRPr lang="en-US" altLang="ko-KR" dirty="0"/>
          </a:p>
          <a:p>
            <a:r>
              <a:rPr lang="en-US" altLang="ko-KR" dirty="0"/>
              <a:t>• Forget Gate : </a:t>
            </a:r>
            <a:r>
              <a:rPr lang="ko-KR" altLang="en-US" dirty="0"/>
              <a:t>이전 상태 정보를 현재 메모리에 반영할지 결정 </a:t>
            </a:r>
            <a:endParaRPr lang="en-US" altLang="ko-KR" dirty="0"/>
          </a:p>
          <a:p>
            <a:r>
              <a:rPr lang="en-US" altLang="ko-KR" dirty="0"/>
              <a:t>• Output Gate : </a:t>
            </a:r>
            <a:r>
              <a:rPr lang="ko-KR" altLang="en-US" dirty="0"/>
              <a:t>갱신된 메모리의 </a:t>
            </a:r>
            <a:r>
              <a:rPr lang="ko-KR" altLang="en-US" dirty="0" err="1"/>
              <a:t>출력값</a:t>
            </a:r>
            <a:r>
              <a:rPr lang="ko-KR" altLang="en-US" dirty="0"/>
              <a:t> 제어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Update Cell state</a:t>
            </a:r>
          </a:p>
          <a:p>
            <a:pPr lvl="1"/>
            <a:r>
              <a:rPr lang="en-US" altLang="ko-KR" dirty="0"/>
              <a:t>Forget, input gate</a:t>
            </a:r>
            <a:r>
              <a:rPr lang="ko-KR" altLang="en-US" dirty="0"/>
              <a:t>와 이전 </a:t>
            </a:r>
            <a:r>
              <a:rPr lang="en-US" altLang="ko-KR" dirty="0"/>
              <a:t>time step cell </a:t>
            </a:r>
            <a:r>
              <a:rPr lang="ko-KR" altLang="en-US" dirty="0"/>
              <a:t>정보를 계산하여 </a:t>
            </a:r>
            <a:endParaRPr lang="en-US" altLang="ko-KR" dirty="0"/>
          </a:p>
          <a:p>
            <a:pPr lvl="1"/>
            <a:r>
              <a:rPr lang="en-US" altLang="ko-KR" dirty="0"/>
              <a:t>• </a:t>
            </a:r>
            <a:r>
              <a:rPr lang="ko-KR" altLang="en-US" dirty="0"/>
              <a:t>현재 </a:t>
            </a:r>
            <a:r>
              <a:rPr lang="en-US" altLang="ko-KR" dirty="0"/>
              <a:t>time step</a:t>
            </a:r>
            <a:r>
              <a:rPr lang="ko-KR" altLang="en-US" dirty="0"/>
              <a:t>의 </a:t>
            </a:r>
            <a:r>
              <a:rPr lang="en-US" altLang="ko-KR" dirty="0"/>
              <a:t>cell state </a:t>
            </a:r>
            <a:r>
              <a:rPr lang="ko-KR" altLang="en-US" dirty="0"/>
              <a:t>업데이트</a:t>
            </a:r>
            <a:endParaRPr lang="en-US" altLang="ko-KR" dirty="0"/>
          </a:p>
          <a:p>
            <a:pPr lvl="1"/>
            <a:r>
              <a:rPr lang="ko-KR" altLang="en-US" dirty="0"/>
              <a:t>𝑪</a:t>
            </a:r>
            <a:r>
              <a:rPr lang="ko-KR" altLang="en-US" baseline="-25000" dirty="0"/>
              <a:t>𝒕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𝒇</a:t>
            </a:r>
            <a:r>
              <a:rPr lang="ko-KR" altLang="en-US" baseline="-25000" dirty="0"/>
              <a:t>𝒕</a:t>
            </a:r>
            <a:r>
              <a:rPr lang="ko-KR" altLang="en-US" dirty="0"/>
              <a:t> ∗ 𝑪</a:t>
            </a:r>
            <a:r>
              <a:rPr lang="ko-KR" altLang="en-US" baseline="-25000" dirty="0"/>
              <a:t>𝒕−𝟏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𝒊</a:t>
            </a:r>
            <a:r>
              <a:rPr lang="ko-KR" altLang="en-US" baseline="-25000" dirty="0"/>
              <a:t>𝒕</a:t>
            </a:r>
            <a:r>
              <a:rPr lang="ko-KR" altLang="en-US" dirty="0"/>
              <a:t> ∗ 𝑪</a:t>
            </a:r>
            <a:r>
              <a:rPr lang="ko-KR" altLang="en-US" baseline="-25000" dirty="0"/>
              <a:t>𝒕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9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첫번째</a:t>
            </a:r>
            <a:r>
              <a:rPr lang="ko-KR" altLang="en-US" dirty="0"/>
              <a:t> 단계로써</a:t>
            </a:r>
            <a:r>
              <a:rPr lang="en-US" altLang="ko-KR" dirty="0"/>
              <a:t>, </a:t>
            </a:r>
            <a:r>
              <a:rPr lang="ko-KR" altLang="en-US" dirty="0"/>
              <a:t>어떠한 정보를 반영</a:t>
            </a:r>
            <a:r>
              <a:rPr lang="ko-KR" altLang="en-US" baseline="0" dirty="0"/>
              <a:t> 할지에 대한 결정을 하는 </a:t>
            </a:r>
            <a:r>
              <a:rPr lang="ko-KR" altLang="en-US" baseline="0" dirty="0" err="1"/>
              <a:t>게이트</a:t>
            </a:r>
            <a:endParaRPr lang="en-US" altLang="ko-KR" baseline="0" dirty="0"/>
          </a:p>
          <a:p>
            <a:r>
              <a:rPr lang="en-US" altLang="ko-KR" baseline="0" dirty="0"/>
              <a:t>H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x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입력값으로</a:t>
            </a:r>
            <a:r>
              <a:rPr lang="ko-KR" altLang="en-US" baseline="0" dirty="0"/>
              <a:t> 받아</a:t>
            </a:r>
            <a:r>
              <a:rPr lang="en-US" altLang="ko-KR" baseline="0" dirty="0"/>
              <a:t>, sigmoid </a:t>
            </a:r>
            <a:r>
              <a:rPr lang="ko-KR" altLang="en-US" baseline="0" dirty="0"/>
              <a:t>활성화 함수를 통해 </a:t>
            </a:r>
            <a:r>
              <a:rPr lang="en-US" altLang="ko-KR" baseline="0" dirty="0"/>
              <a:t>0,1 </a:t>
            </a:r>
            <a:r>
              <a:rPr lang="ko-KR" altLang="en-US" baseline="0" dirty="0"/>
              <a:t>사이의 값을 출력</a:t>
            </a:r>
            <a:endParaRPr lang="en-US" altLang="ko-KR" baseline="0" dirty="0"/>
          </a:p>
          <a:p>
            <a:r>
              <a:rPr lang="en-US" altLang="ko-KR" baseline="0" dirty="0"/>
              <a:t>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6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시그모이드</a:t>
            </a:r>
            <a:r>
              <a:rPr lang="ko-KR" altLang="en-US" dirty="0"/>
              <a:t> </a:t>
            </a:r>
            <a:r>
              <a:rPr lang="en-US" altLang="ko-KR" dirty="0"/>
              <a:t>: [0,1] </a:t>
            </a:r>
            <a:r>
              <a:rPr lang="ko-KR" altLang="en-US" dirty="0"/>
              <a:t>강도</a:t>
            </a:r>
            <a:endParaRPr lang="en-US" altLang="ko-KR" dirty="0"/>
          </a:p>
          <a:p>
            <a:r>
              <a:rPr lang="ko-KR" altLang="en-US" dirty="0" err="1"/>
              <a:t>하이퍼블릭탄젠트</a:t>
            </a:r>
            <a:r>
              <a:rPr lang="ko-KR" altLang="en-US" dirty="0"/>
              <a:t> </a:t>
            </a:r>
            <a:r>
              <a:rPr lang="en-US" altLang="ko-KR" dirty="0"/>
              <a:t>: [-1</a:t>
            </a:r>
            <a:r>
              <a:rPr lang="en-US" altLang="ko-KR" baseline="0" dirty="0"/>
              <a:t>,1</a:t>
            </a:r>
            <a:r>
              <a:rPr lang="en-US" altLang="ko-KR" dirty="0"/>
              <a:t>] </a:t>
            </a:r>
            <a:r>
              <a:rPr lang="ko-KR" altLang="en-US" dirty="0"/>
              <a:t>방향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정보가 </a:t>
            </a:r>
            <a:r>
              <a:rPr lang="en-US" altLang="ko-KR" baseline="0" dirty="0"/>
              <a:t>cell state</a:t>
            </a:r>
            <a:r>
              <a:rPr lang="ko-KR" altLang="en-US" baseline="0" dirty="0"/>
              <a:t>에 저장될지 결정하는 </a:t>
            </a:r>
            <a:r>
              <a:rPr lang="ko-KR" altLang="en-US" baseline="0" dirty="0" err="1"/>
              <a:t>게이트</a:t>
            </a:r>
            <a:endParaRPr lang="en-US" altLang="ko-KR" baseline="0" dirty="0"/>
          </a:p>
          <a:p>
            <a:r>
              <a:rPr lang="en-US" altLang="ko-KR" baseline="0" dirty="0"/>
              <a:t>Input gate</a:t>
            </a:r>
            <a:r>
              <a:rPr lang="ko-KR" altLang="en-US" baseline="0" dirty="0"/>
              <a:t>에는 </a:t>
            </a:r>
            <a:r>
              <a:rPr lang="en-US" altLang="ko-KR" baseline="0" dirty="0"/>
              <a:t>input / update </a:t>
            </a:r>
            <a:r>
              <a:rPr lang="ko-KR" altLang="en-US" baseline="0" dirty="0" err="1"/>
              <a:t>두개의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레이어가</a:t>
            </a:r>
            <a:r>
              <a:rPr lang="ko-KR" altLang="en-US" baseline="0" dirty="0"/>
              <a:t> 존재</a:t>
            </a:r>
            <a:endParaRPr lang="en-US" altLang="ko-KR" baseline="0" dirty="0"/>
          </a:p>
          <a:p>
            <a:r>
              <a:rPr lang="en-US" altLang="ko-KR" baseline="0" dirty="0"/>
              <a:t>input gate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sigmoid</a:t>
            </a:r>
            <a:r>
              <a:rPr lang="ko-KR" altLang="en-US" baseline="0" dirty="0"/>
              <a:t>로 구성되어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어떤 값을 업데이트 할지 결정</a:t>
            </a:r>
            <a:endParaRPr lang="en-US" altLang="ko-KR" baseline="0" dirty="0"/>
          </a:p>
          <a:p>
            <a:r>
              <a:rPr lang="en-US" altLang="ko-KR" baseline="0" dirty="0"/>
              <a:t>Update gate</a:t>
            </a:r>
            <a:r>
              <a:rPr lang="ko-KR" altLang="en-US" baseline="0" dirty="0"/>
              <a:t>는 </a:t>
            </a:r>
            <a:r>
              <a:rPr lang="en-US" altLang="ko-KR" baseline="0" dirty="0" err="1"/>
              <a:t>tanh</a:t>
            </a:r>
            <a:r>
              <a:rPr lang="ko-KR" altLang="en-US" baseline="0" dirty="0"/>
              <a:t>으로 구성되어 </a:t>
            </a:r>
            <a:r>
              <a:rPr lang="en-US" altLang="ko-KR" baseline="0" dirty="0"/>
              <a:t>cell state</a:t>
            </a:r>
            <a:r>
              <a:rPr lang="ko-KR" altLang="en-US" baseline="0" dirty="0"/>
              <a:t>에 더해질 값들을 만드는 </a:t>
            </a:r>
            <a:r>
              <a:rPr lang="ko-KR" altLang="en-US" baseline="0" dirty="0" err="1"/>
              <a:t>레이어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30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7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Tx/>
              <a:buChar char="-"/>
            </a:pPr>
            <a:r>
              <a:rPr lang="en-US" altLang="ko-KR" sz="1300" dirty="0"/>
              <a:t>LSTM</a:t>
            </a:r>
            <a:r>
              <a:rPr lang="ko-KR" altLang="en-US" sz="1300" dirty="0"/>
              <a:t>의 대안으로 떠오른 </a:t>
            </a:r>
            <a:r>
              <a:rPr lang="en-US" altLang="ko-KR" sz="1300" b="1" u="sng" dirty="0">
                <a:hlinkClick r:id="rId3"/>
              </a:rPr>
              <a:t>Gated Recurrent Unit (GRU)</a:t>
            </a:r>
            <a:r>
              <a:rPr lang="ko-KR" altLang="en-US" sz="1300" dirty="0"/>
              <a:t>의 도입</a:t>
            </a:r>
            <a:endParaRPr lang="en-US" altLang="ko-KR" sz="1300" dirty="0"/>
          </a:p>
          <a:p>
            <a:pPr marL="185766" indent="-185766">
              <a:buFontTx/>
              <a:buChar char="-"/>
            </a:pPr>
            <a:r>
              <a:rPr lang="ko-KR" altLang="en-US" sz="1300" dirty="0"/>
              <a:t>기계 번역 </a:t>
            </a:r>
            <a:r>
              <a:rPr lang="en-US" altLang="ko-KR" sz="1300" dirty="0">
                <a:hlinkClick r:id="rId4"/>
              </a:rPr>
              <a:t>Neural Machine Translation (NMT)</a:t>
            </a:r>
            <a:r>
              <a:rPr lang="ko-KR" altLang="en-US" sz="1300" dirty="0"/>
              <a:t> 분야에서 널리 쓰이고 있는 </a:t>
            </a:r>
            <a:r>
              <a:rPr lang="en-US" altLang="ko-KR" sz="1300" b="1" dirty="0">
                <a:hlinkClick r:id="rId5"/>
              </a:rPr>
              <a:t>sequence-to-sequence (seq2seq)</a:t>
            </a:r>
            <a:r>
              <a:rPr lang="ko-KR" altLang="en-US" sz="1300" dirty="0"/>
              <a:t> 모델의 제안</a:t>
            </a:r>
            <a:endParaRPr lang="en-US" altLang="ko-KR" sz="1300" dirty="0"/>
          </a:p>
          <a:p>
            <a:pPr marL="681142" lvl="1" indent="-185766">
              <a:buFontTx/>
              <a:buChar char="-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63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/>
            <a:r>
              <a:rPr lang="en-US" altLang="ko-KR" dirty="0"/>
              <a:t>RNN</a:t>
            </a:r>
            <a:r>
              <a:rPr lang="ko-KR" altLang="en-US" dirty="0"/>
              <a:t>을 활용하여 다양한 길이의 문장 구절 학습</a:t>
            </a:r>
            <a:endParaRPr lang="en-US" altLang="ko-KR" dirty="0"/>
          </a:p>
          <a:p>
            <a:pPr defTabSz="990752"/>
            <a:r>
              <a:rPr lang="en-US" altLang="ko-KR" dirty="0"/>
              <a:t>RNN Encoder - Decoder </a:t>
            </a:r>
            <a:r>
              <a:rPr lang="ko-KR" altLang="en-US" dirty="0"/>
              <a:t>제안</a:t>
            </a:r>
            <a:endParaRPr lang="en-US" altLang="ko-KR" dirty="0"/>
          </a:p>
          <a:p>
            <a:endParaRPr lang="en-US" altLang="ko-KR" dirty="0"/>
          </a:p>
          <a:p>
            <a:pPr defTabSz="990752"/>
            <a:r>
              <a:rPr lang="en-US" altLang="ko-KR" i="1" dirty="0"/>
              <a:t>RNN encoder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가변 길이의 문장을 단어 단위로 쪼개어 고정 길이의 벡터로 </a:t>
            </a:r>
            <a:r>
              <a:rPr lang="en-US" altLang="ko-KR" dirty="0"/>
              <a:t>mapping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defTabSz="990752"/>
            <a:r>
              <a:rPr lang="en-US" altLang="ko-KR" i="1" dirty="0"/>
              <a:t>RNN decoder </a:t>
            </a:r>
            <a:r>
              <a:rPr lang="en-US" altLang="ko-KR" dirty="0"/>
              <a:t>: </a:t>
            </a:r>
            <a:r>
              <a:rPr lang="ko-KR" altLang="en-US" dirty="0" err="1"/>
              <a:t>인코딩된</a:t>
            </a:r>
            <a:r>
              <a:rPr lang="ko-KR" altLang="en-US" dirty="0"/>
              <a:t> 벡터를 하나의 </a:t>
            </a:r>
            <a:r>
              <a:rPr lang="ko-KR" altLang="en-US" dirty="0" err="1"/>
              <a:t>단어씩</a:t>
            </a:r>
            <a:r>
              <a:rPr lang="ko-KR" altLang="en-US" dirty="0"/>
              <a:t> 디코딩하여 다시 하나의 문장으로 만듭니다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33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9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8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여기서 입력문을 반전시키면</a:t>
            </a:r>
            <a:r>
              <a:rPr lang="en-US" altLang="ko-KR" sz="1300" dirty="0"/>
              <a:t>, </a:t>
            </a:r>
            <a:r>
              <a:rPr lang="ko-KR" altLang="en-US" sz="1300" dirty="0"/>
              <a:t>즉 </a:t>
            </a:r>
            <a:r>
              <a:rPr lang="en-US" altLang="ko-KR" sz="1300" dirty="0"/>
              <a:t>"</a:t>
            </a:r>
            <a:r>
              <a:rPr lang="ko-KR" altLang="en-US" sz="1300" dirty="0"/>
              <a:t>이다 </a:t>
            </a:r>
            <a:r>
              <a:rPr lang="ko-KR" altLang="en-US" sz="1300" dirty="0" err="1"/>
              <a:t>로소</a:t>
            </a:r>
            <a:r>
              <a:rPr lang="ko-KR" altLang="en-US" sz="1300" dirty="0"/>
              <a:t> 고양이 는</a:t>
            </a:r>
            <a:r>
              <a:rPr lang="en-US" altLang="ko-KR" sz="1300" dirty="0"/>
              <a:t>" </a:t>
            </a:r>
            <a:r>
              <a:rPr lang="ko-KR" altLang="en-US" sz="1300" dirty="0"/>
              <a:t>순으로 바꾸면 어떻게 될까요</a:t>
            </a:r>
            <a:r>
              <a:rPr lang="en-US" altLang="ko-KR" sz="1300" dirty="0"/>
              <a:t>?</a:t>
            </a:r>
            <a:br>
              <a:rPr lang="ko-KR" altLang="en-US" dirty="0"/>
            </a:br>
            <a:r>
              <a:rPr lang="ko-KR" altLang="en-US" sz="1300" dirty="0"/>
              <a:t>이제 </a:t>
            </a:r>
            <a:r>
              <a:rPr lang="en-US" altLang="ko-KR" sz="1300" dirty="0"/>
              <a:t>'</a:t>
            </a:r>
            <a:r>
              <a:rPr lang="ko-KR" altLang="en-US" sz="1300" dirty="0"/>
              <a:t>나</a:t>
            </a:r>
            <a:r>
              <a:rPr lang="en-US" altLang="ko-KR" sz="1300" dirty="0"/>
              <a:t>'</a:t>
            </a:r>
            <a:r>
              <a:rPr lang="ko-KR" altLang="en-US" sz="1300" dirty="0"/>
              <a:t>와 </a:t>
            </a:r>
            <a:r>
              <a:rPr lang="en-US" altLang="ko-KR" sz="1300" dirty="0"/>
              <a:t>'I'</a:t>
            </a:r>
            <a:r>
              <a:rPr lang="ko-KR" altLang="en-US" sz="1300" dirty="0"/>
              <a:t>는 바로 옆이 되었으니 기울기가 직접 전해진다</a:t>
            </a:r>
            <a:r>
              <a:rPr lang="en-US" altLang="ko-KR" sz="1300" dirty="0"/>
              <a:t>.</a:t>
            </a:r>
            <a:br>
              <a:rPr lang="ko-KR" altLang="en-US" dirty="0"/>
            </a:br>
            <a:r>
              <a:rPr lang="ko-KR" altLang="en-US" sz="1300" dirty="0"/>
              <a:t>이처럼 입력 문장의 첫 부분에서는 반전 덕분에 대응하는 변환 후 단어와 가까우므로 </a:t>
            </a:r>
            <a:r>
              <a:rPr lang="en-US" altLang="ko-KR" sz="1300" dirty="0"/>
              <a:t>(</a:t>
            </a:r>
            <a:r>
              <a:rPr lang="ko-KR" altLang="en-US" sz="1300" dirty="0"/>
              <a:t>그런 경우가 많아지므로</a:t>
            </a:r>
            <a:r>
              <a:rPr lang="en-US" altLang="ko-KR" sz="1300" dirty="0"/>
              <a:t>),</a:t>
            </a:r>
            <a:br>
              <a:rPr lang="ko-KR" altLang="en-US" dirty="0"/>
            </a:br>
            <a:r>
              <a:rPr lang="ko-KR" altLang="en-US" sz="1300" dirty="0"/>
              <a:t>기울기가 더 잘 전해져서 학습 효율이 좋아진다고 생각할 수 있다</a:t>
            </a:r>
            <a:r>
              <a:rPr lang="en-US" altLang="ko-KR" sz="1300" dirty="0"/>
              <a:t>.</a:t>
            </a:r>
            <a:br>
              <a:rPr lang="ko-KR" altLang="en-US" dirty="0"/>
            </a:br>
            <a:r>
              <a:rPr lang="ko-KR" altLang="en-US" sz="1300" dirty="0"/>
              <a:t>다만</a:t>
            </a:r>
            <a:r>
              <a:rPr lang="en-US" altLang="ko-KR" sz="1300" dirty="0"/>
              <a:t>, </a:t>
            </a:r>
            <a:r>
              <a:rPr lang="ko-KR" altLang="en-US" sz="1300" dirty="0"/>
              <a:t>입력 데이터를 반전해도 단어 사이의 평균적인 거리는 그대로이다</a:t>
            </a:r>
            <a:r>
              <a:rPr lang="en-US" altLang="ko-KR" sz="1300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042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0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순차적인 데이터</a:t>
            </a:r>
            <a:r>
              <a:rPr lang="en-US" altLang="ko-KR" dirty="0"/>
              <a:t>(Sequence Data)</a:t>
            </a:r>
            <a:r>
              <a:rPr lang="ko-KR" altLang="en-US" dirty="0"/>
              <a:t>를 학습하여 </a:t>
            </a:r>
            <a:r>
              <a:rPr lang="en-US" altLang="ko-KR" dirty="0"/>
              <a:t>Classification </a:t>
            </a:r>
            <a:r>
              <a:rPr lang="ko-KR" altLang="en-US" dirty="0"/>
              <a:t>또는 </a:t>
            </a:r>
            <a:r>
              <a:rPr lang="en-US" altLang="ko-KR" dirty="0"/>
              <a:t>Prediction</a:t>
            </a:r>
            <a:r>
              <a:rPr lang="ko-KR" altLang="en-US" dirty="0"/>
              <a:t>을 수행 </a:t>
            </a:r>
            <a:endParaRPr lang="en-US" altLang="ko-KR" dirty="0"/>
          </a:p>
          <a:p>
            <a:r>
              <a:rPr lang="en-US" altLang="ko-KR" dirty="0"/>
              <a:t>• RNN</a:t>
            </a:r>
            <a:r>
              <a:rPr lang="ko-KR" altLang="en-US" dirty="0"/>
              <a:t>은 각 </a:t>
            </a:r>
            <a:r>
              <a:rPr lang="en-US" altLang="ko-KR" dirty="0"/>
              <a:t>layer</a:t>
            </a:r>
            <a:r>
              <a:rPr lang="ko-KR" altLang="en-US" dirty="0"/>
              <a:t>마다 </a:t>
            </a:r>
            <a:r>
              <a:rPr lang="en-US" altLang="ko-KR" dirty="0"/>
              <a:t>Parameter</a:t>
            </a:r>
            <a:r>
              <a:rPr lang="ko-KR" altLang="en-US" dirty="0"/>
              <a:t>들을 공유함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DNN</a:t>
            </a:r>
            <a:r>
              <a:rPr lang="ko-KR" altLang="en-US" dirty="0"/>
              <a:t>의 경우 각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들이 독립적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현재의 출력 결과는 이전의 </a:t>
            </a:r>
            <a:r>
              <a:rPr lang="en-US" altLang="ko-KR" dirty="0"/>
              <a:t>Time Step</a:t>
            </a:r>
            <a:r>
              <a:rPr lang="ko-KR" altLang="en-US" dirty="0"/>
              <a:t>의 결과에 영향을 받음</a:t>
            </a:r>
            <a:r>
              <a:rPr lang="en-US" altLang="ko-KR" dirty="0"/>
              <a:t>, Hidden layer</a:t>
            </a:r>
            <a:r>
              <a:rPr lang="ko-KR" altLang="en-US" dirty="0"/>
              <a:t>는 일종의 메모리 역할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출력을 다시 입력 받는 부분이 존재</a:t>
            </a:r>
            <a:endParaRPr lang="en-US" altLang="ko-KR" dirty="0"/>
          </a:p>
          <a:p>
            <a:pPr marL="185766" indent="-185766">
              <a:buFont typeface="Wingdings" panose="05000000000000000000" pitchFamily="2" charset="2"/>
              <a:buChar char="Ø"/>
            </a:pPr>
            <a:r>
              <a:rPr lang="ko-KR" altLang="en-US" dirty="0"/>
              <a:t>시간에 따라 진행되는 걸 펼치면</a:t>
            </a:r>
            <a:r>
              <a:rPr lang="en-US" altLang="ko-KR" dirty="0"/>
              <a:t>, </a:t>
            </a:r>
            <a:r>
              <a:rPr lang="ko-KR" altLang="en-US" dirty="0"/>
              <a:t>타입 스텝 별로 입력과 출력이 존재 </a:t>
            </a:r>
            <a:endParaRPr lang="en-US" altLang="ko-KR" dirty="0"/>
          </a:p>
          <a:p>
            <a:pPr marL="185766" indent="-185766">
              <a:buFont typeface="Wingdings" panose="05000000000000000000" pitchFamily="2" charset="2"/>
              <a:buChar char="Ø"/>
            </a:pPr>
            <a:r>
              <a:rPr lang="ko-KR" altLang="en-US" dirty="0"/>
              <a:t>매 타임마다 입력벡터 </a:t>
            </a:r>
            <a:r>
              <a:rPr lang="en-US" altLang="ko-KR" dirty="0"/>
              <a:t>x</a:t>
            </a:r>
            <a:r>
              <a:rPr lang="ko-KR" altLang="en-US" dirty="0"/>
              <a:t>와</a:t>
            </a:r>
            <a:r>
              <a:rPr lang="en-US" altLang="ko-KR" dirty="0"/>
              <a:t>, </a:t>
            </a:r>
            <a:r>
              <a:rPr lang="ko-KR" altLang="en-US" dirty="0"/>
              <a:t>이전 타임 스텝의 출력 벡터</a:t>
            </a:r>
            <a:r>
              <a:rPr lang="en-US" altLang="ko-KR" dirty="0"/>
              <a:t>y</a:t>
            </a:r>
            <a:r>
              <a:rPr lang="ko-KR" altLang="en-US" dirty="0"/>
              <a:t>를 입력 받음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300" dirty="0"/>
              <a:t>연속적인 데이터를 처리하는데 적합</a:t>
            </a:r>
            <a:endParaRPr lang="en-US" altLang="ko-KR" sz="1300" dirty="0"/>
          </a:p>
          <a:p>
            <a:r>
              <a:rPr lang="ko-KR" altLang="en-US" sz="1300" dirty="0"/>
              <a:t>가중치를 시퀀스의 모든 요소마다 적용하고</a:t>
            </a:r>
            <a:r>
              <a:rPr lang="en-US" altLang="ko-KR" sz="1300" dirty="0"/>
              <a:t>, </a:t>
            </a:r>
            <a:r>
              <a:rPr lang="ko-KR" altLang="en-US" sz="1300" dirty="0"/>
              <a:t>출력결과는 이전의 결과에 영향을 받음 </a:t>
            </a:r>
            <a:endParaRPr lang="en-US" altLang="ko-KR" sz="1300" dirty="0">
              <a:sym typeface="Wingdings" panose="05000000000000000000" pitchFamily="2" charset="2"/>
            </a:endParaRPr>
          </a:p>
          <a:p>
            <a:r>
              <a:rPr lang="ko-KR" altLang="en-US" sz="1300" dirty="0">
                <a:sym typeface="Wingdings" panose="05000000000000000000" pitchFamily="2" charset="2"/>
              </a:rPr>
              <a:t>자연어 처리에 많이 쓰임</a:t>
            </a:r>
            <a:endParaRPr lang="en-US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32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5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14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38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3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은닉층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 : 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h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=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tanh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(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W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x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x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+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W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h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h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−1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+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b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)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ht=tanh(Wxxt+Whht−1+b)</a:t>
            </a:r>
            <a:b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ko-KR" sz="13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출력층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 : 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y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=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f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(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W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y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h</a:t>
            </a:r>
            <a:r>
              <a:rPr lang="ko-KR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t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+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b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in"/>
              </a:rPr>
              <a:t>)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yt=f(Wyht+b)</a:t>
            </a:r>
            <a:endParaRPr lang="en-US" altLang="ko-KR" sz="13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defTabSz="990752">
              <a:defRPr/>
            </a:pPr>
            <a:r>
              <a:rPr lang="en-US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	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단, </a:t>
            </a:r>
            <a:r>
              <a:rPr lang="ko-KR" altLang="ko-KR" sz="2000" dirty="0">
                <a:solidFill>
                  <a:srgbClr val="000000"/>
                </a:solidFill>
                <a:latin typeface="맑은 고딕" panose="020B0503020000020004" pitchFamily="50" charset="-127"/>
                <a:ea typeface="MathJax_Math-italic"/>
              </a:rPr>
              <a:t>f</a:t>
            </a:r>
            <a:r>
              <a:rPr lang="ko-KR" altLang="ko-KR" sz="1300" dirty="0">
                <a:solidFill>
                  <a:srgbClr val="000000"/>
                </a:solidFill>
                <a:latin typeface="맑은 고딕" panose="020B0503020000020004" pitchFamily="50" charset="-127"/>
              </a:rPr>
              <a:t>f는 비선형 활성화 함수 중 하나.</a:t>
            </a:r>
            <a:endParaRPr lang="ko-KR" altLang="ko-KR" sz="8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18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328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47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78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23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06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058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순차적인 데이터</a:t>
            </a:r>
            <a:r>
              <a:rPr lang="en-US" altLang="ko-KR" dirty="0"/>
              <a:t>(Sequence Data)</a:t>
            </a:r>
            <a:r>
              <a:rPr lang="ko-KR" altLang="en-US" dirty="0"/>
              <a:t>를 학습하여 </a:t>
            </a:r>
            <a:r>
              <a:rPr lang="en-US" altLang="ko-KR" dirty="0"/>
              <a:t>Classification </a:t>
            </a:r>
            <a:r>
              <a:rPr lang="ko-KR" altLang="en-US" dirty="0"/>
              <a:t>또는 </a:t>
            </a:r>
            <a:r>
              <a:rPr lang="en-US" altLang="ko-KR" dirty="0"/>
              <a:t>Prediction</a:t>
            </a:r>
            <a:r>
              <a:rPr lang="ko-KR" altLang="en-US" dirty="0"/>
              <a:t>을 수행 </a:t>
            </a:r>
            <a:endParaRPr lang="en-US" altLang="ko-KR" dirty="0"/>
          </a:p>
          <a:p>
            <a:r>
              <a:rPr lang="en-US" altLang="ko-KR" dirty="0"/>
              <a:t>• RNN</a:t>
            </a:r>
            <a:r>
              <a:rPr lang="ko-KR" altLang="en-US" dirty="0"/>
              <a:t>은 각 </a:t>
            </a:r>
            <a:r>
              <a:rPr lang="en-US" altLang="ko-KR" dirty="0"/>
              <a:t>layer</a:t>
            </a:r>
            <a:r>
              <a:rPr lang="ko-KR" altLang="en-US" dirty="0"/>
              <a:t>마다 </a:t>
            </a:r>
            <a:r>
              <a:rPr lang="en-US" altLang="ko-KR" dirty="0"/>
              <a:t>Parameter</a:t>
            </a:r>
            <a:r>
              <a:rPr lang="ko-KR" altLang="en-US" dirty="0"/>
              <a:t>들을 공유함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DNN</a:t>
            </a:r>
            <a:r>
              <a:rPr lang="ko-KR" altLang="en-US" dirty="0"/>
              <a:t>의 경우 각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Parameter</a:t>
            </a:r>
            <a:r>
              <a:rPr lang="ko-KR" altLang="en-US" dirty="0"/>
              <a:t>들이 독립적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현재의 출력 결과는 이전의 </a:t>
            </a:r>
            <a:r>
              <a:rPr lang="en-US" altLang="ko-KR" dirty="0"/>
              <a:t>Time Step</a:t>
            </a:r>
            <a:r>
              <a:rPr lang="ko-KR" altLang="en-US" dirty="0"/>
              <a:t>의 결과에 영향을 받음</a:t>
            </a:r>
            <a:r>
              <a:rPr lang="en-US" altLang="ko-KR" dirty="0"/>
              <a:t>, Hidden layer</a:t>
            </a:r>
            <a:r>
              <a:rPr lang="ko-KR" altLang="en-US" dirty="0"/>
              <a:t>는 일종의 메모리 역할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출력을 다시 입력 받는 부분이 존재</a:t>
            </a:r>
            <a:endParaRPr lang="en-US" altLang="ko-KR" dirty="0"/>
          </a:p>
          <a:p>
            <a:pPr marL="185766" indent="-185766">
              <a:buFont typeface="Wingdings" panose="05000000000000000000" pitchFamily="2" charset="2"/>
              <a:buChar char="Ø"/>
            </a:pPr>
            <a:r>
              <a:rPr lang="ko-KR" altLang="en-US" dirty="0"/>
              <a:t>시간에 따라 진행되는 걸 펼치면</a:t>
            </a:r>
            <a:r>
              <a:rPr lang="en-US" altLang="ko-KR" dirty="0"/>
              <a:t>, </a:t>
            </a:r>
            <a:r>
              <a:rPr lang="ko-KR" altLang="en-US" dirty="0"/>
              <a:t>타입 스텝 별로 입력과 출력이 존재 </a:t>
            </a:r>
            <a:endParaRPr lang="en-US" altLang="ko-KR" dirty="0"/>
          </a:p>
          <a:p>
            <a:pPr marL="185766" indent="-185766">
              <a:buFont typeface="Wingdings" panose="05000000000000000000" pitchFamily="2" charset="2"/>
              <a:buChar char="Ø"/>
            </a:pPr>
            <a:r>
              <a:rPr lang="ko-KR" altLang="en-US" dirty="0"/>
              <a:t>매 타임마다 입력벡터 </a:t>
            </a:r>
            <a:r>
              <a:rPr lang="en-US" altLang="ko-KR" dirty="0"/>
              <a:t>x</a:t>
            </a:r>
            <a:r>
              <a:rPr lang="ko-KR" altLang="en-US" dirty="0"/>
              <a:t>와</a:t>
            </a:r>
            <a:r>
              <a:rPr lang="en-US" altLang="ko-KR" dirty="0"/>
              <a:t>, </a:t>
            </a:r>
            <a:r>
              <a:rPr lang="ko-KR" altLang="en-US" dirty="0"/>
              <a:t>이전 타임 스텝의 출력 벡터</a:t>
            </a:r>
            <a:r>
              <a:rPr lang="en-US" altLang="ko-KR" dirty="0"/>
              <a:t>y</a:t>
            </a:r>
            <a:r>
              <a:rPr lang="ko-KR" altLang="en-US" dirty="0"/>
              <a:t>를 입력 받음</a:t>
            </a:r>
            <a:endParaRPr lang="en-US" altLang="ko-KR" dirty="0"/>
          </a:p>
          <a:p>
            <a:pPr marL="185766" indent="-185766">
              <a:buFont typeface="Wingdings" panose="05000000000000000000" pitchFamily="2" charset="2"/>
              <a:buChar char="Ø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567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038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3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5766" indent="-185766">
              <a:buFont typeface="Wingdings" panose="05000000000000000000" pitchFamily="2" charset="2"/>
              <a:buChar char="Ø"/>
            </a:pPr>
            <a:r>
              <a:rPr lang="ko-KR" altLang="en-US" dirty="0"/>
              <a:t>입력 벡터를 위한 가중치 </a:t>
            </a:r>
            <a:r>
              <a:rPr lang="en-US" altLang="ko-KR" dirty="0" err="1"/>
              <a:t>wx</a:t>
            </a:r>
            <a:r>
              <a:rPr lang="ko-KR" altLang="en-US" dirty="0"/>
              <a:t>와 이전 타임 </a:t>
            </a:r>
            <a:r>
              <a:rPr lang="ko-KR" altLang="en-US" dirty="0" err="1"/>
              <a:t>스템의</a:t>
            </a:r>
            <a:r>
              <a:rPr lang="ko-KR" altLang="en-US" dirty="0"/>
              <a:t> 출력을 위한 가중치 </a:t>
            </a:r>
            <a:r>
              <a:rPr lang="en-US" altLang="ko-KR" dirty="0" err="1"/>
              <a:t>wy</a:t>
            </a:r>
            <a:r>
              <a:rPr lang="ko-KR" altLang="en-US" dirty="0"/>
              <a:t>가 두 개 존재</a:t>
            </a:r>
            <a:r>
              <a:rPr lang="en-US" altLang="ko-KR" dirty="0"/>
              <a:t>,</a:t>
            </a:r>
          </a:p>
          <a:p>
            <a:pPr marL="185766" indent="-185766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222426"/>
                </a:solidFill>
                <a:latin typeface="-apple-system"/>
              </a:rPr>
              <a:t>X</a:t>
            </a:r>
            <a:r>
              <a:rPr lang="en-US" altLang="ko-KR" baseline="-25000" dirty="0" err="1">
                <a:solidFill>
                  <a:srgbClr val="222426"/>
                </a:solidFill>
                <a:latin typeface="-apple-system"/>
              </a:rPr>
              <a:t>t</a:t>
            </a:r>
            <a:r>
              <a:rPr lang="en-US" altLang="ko-KR" baseline="0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: input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벡터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, 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행벡터</a:t>
            </a:r>
            <a:br>
              <a:rPr lang="ko-KR" altLang="en-US" dirty="0"/>
            </a:br>
            <a:r>
              <a:rPr lang="en-US" altLang="ko-KR" dirty="0" err="1">
                <a:solidFill>
                  <a:srgbClr val="222426"/>
                </a:solidFill>
                <a:latin typeface="-apple-system"/>
              </a:rPr>
              <a:t>h</a:t>
            </a:r>
            <a:r>
              <a:rPr lang="en-US" altLang="ko-KR" baseline="-25000" dirty="0" err="1">
                <a:solidFill>
                  <a:srgbClr val="222426"/>
                </a:solidFill>
                <a:latin typeface="-apple-system"/>
              </a:rPr>
              <a:t>t</a:t>
            </a:r>
            <a:r>
              <a:rPr lang="en-US" altLang="ko-KR" baseline="-25000" dirty="0">
                <a:solidFill>
                  <a:srgbClr val="222426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: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시점 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t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의 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hidden state, </a:t>
            </a:r>
            <a:r>
              <a:rPr lang="ko-KR" altLang="en-US" dirty="0" err="1">
                <a:solidFill>
                  <a:srgbClr val="222426"/>
                </a:solidFill>
                <a:latin typeface="-apple-system"/>
              </a:rPr>
              <a:t>행벡터</a:t>
            </a:r>
            <a:endParaRPr lang="en-US" altLang="ko-KR" dirty="0">
              <a:solidFill>
                <a:srgbClr val="222426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b="1" i="0" dirty="0" err="1">
                <a:solidFill>
                  <a:srgbClr val="A45352"/>
                </a:solidFill>
                <a:effectLst/>
                <a:latin typeface="-apple-system"/>
              </a:rPr>
              <a:t>W</a:t>
            </a:r>
            <a:r>
              <a:rPr lang="en-US" altLang="ko-KR" b="1" i="0" baseline="-25000" dirty="0" err="1">
                <a:solidFill>
                  <a:srgbClr val="A45352"/>
                </a:solidFill>
                <a:effectLst/>
                <a:latin typeface="-apple-system"/>
              </a:rPr>
              <a:t>x</a:t>
            </a:r>
            <a:r>
              <a:rPr lang="en-US" altLang="ko-KR" b="1" i="0" dirty="0">
                <a:solidFill>
                  <a:srgbClr val="A45352"/>
                </a:solidFill>
                <a:effectLst/>
                <a:latin typeface="-apple-system"/>
              </a:rPr>
              <a:t> (</a:t>
            </a:r>
            <a:r>
              <a:rPr lang="en-US" altLang="ko-KR" b="1" i="0" dirty="0" err="1">
                <a:solidFill>
                  <a:srgbClr val="A45352"/>
                </a:solidFill>
                <a:effectLst/>
                <a:latin typeface="-apple-system"/>
              </a:rPr>
              <a:t>W</a:t>
            </a:r>
            <a:r>
              <a:rPr lang="en-US" altLang="ko-KR" b="1" i="0" baseline="-25000" dirty="0" err="1">
                <a:solidFill>
                  <a:srgbClr val="A45352"/>
                </a:solidFill>
                <a:effectLst/>
                <a:latin typeface="-apple-system"/>
              </a:rPr>
              <a:t>xh</a:t>
            </a:r>
            <a:r>
              <a:rPr lang="en-US" altLang="ko-KR" b="1" i="0" dirty="0">
                <a:solidFill>
                  <a:srgbClr val="A45352"/>
                </a:solidFill>
                <a:effectLst/>
                <a:latin typeface="-apple-system"/>
              </a:rPr>
              <a:t>)</a:t>
            </a:r>
            <a:r>
              <a:rPr lang="en-US" altLang="ko-KR" b="1" i="0" baseline="0" dirty="0">
                <a:solidFill>
                  <a:srgbClr val="A45352"/>
                </a:solidFill>
                <a:effectLst/>
                <a:latin typeface="-apple-system"/>
              </a:rPr>
              <a:t>  </a:t>
            </a:r>
            <a:r>
              <a:rPr lang="en-US" altLang="ko-KR" b="1" i="0" dirty="0" err="1">
                <a:solidFill>
                  <a:srgbClr val="7F9947"/>
                </a:solidFill>
                <a:effectLst/>
                <a:latin typeface="-apple-system"/>
              </a:rPr>
              <a:t>W</a:t>
            </a:r>
            <a:r>
              <a:rPr lang="en-US" altLang="ko-KR" b="1" i="0" baseline="-25000" dirty="0" err="1">
                <a:solidFill>
                  <a:srgbClr val="7F9947"/>
                </a:solidFill>
                <a:effectLst/>
                <a:latin typeface="-apple-system"/>
              </a:rPr>
              <a:t>h</a:t>
            </a:r>
            <a:r>
              <a:rPr lang="en-US" altLang="ko-KR" b="1" i="0" dirty="0">
                <a:solidFill>
                  <a:srgbClr val="7F9947"/>
                </a:solidFill>
                <a:effectLst/>
                <a:latin typeface="-apple-system"/>
              </a:rPr>
              <a:t> (</a:t>
            </a:r>
            <a:r>
              <a:rPr lang="en-US" altLang="ko-KR" b="1" i="0" dirty="0" err="1">
                <a:solidFill>
                  <a:srgbClr val="7F9947"/>
                </a:solidFill>
                <a:effectLst/>
                <a:latin typeface="-apple-system"/>
              </a:rPr>
              <a:t>W</a:t>
            </a:r>
            <a:r>
              <a:rPr lang="en-US" altLang="ko-KR" b="1" i="0" baseline="-25000" dirty="0" err="1">
                <a:solidFill>
                  <a:srgbClr val="7F9947"/>
                </a:solidFill>
                <a:effectLst/>
                <a:latin typeface="-apple-system"/>
              </a:rPr>
              <a:t>hh</a:t>
            </a:r>
            <a:r>
              <a:rPr lang="en-US" altLang="ko-KR" b="1" i="0" dirty="0">
                <a:solidFill>
                  <a:srgbClr val="7F9947"/>
                </a:solidFill>
                <a:effectLst/>
                <a:latin typeface="-apple-system"/>
              </a:rPr>
              <a:t>)</a:t>
            </a:r>
            <a:r>
              <a:rPr lang="en-US" altLang="ko-KR" b="1" i="0" baseline="0" dirty="0">
                <a:solidFill>
                  <a:srgbClr val="7F9947"/>
                </a:solidFill>
                <a:effectLst/>
                <a:latin typeface="-apple-system"/>
              </a:rPr>
              <a:t>  </a:t>
            </a:r>
            <a:r>
              <a:rPr lang="en-US" altLang="ko-KR" b="1" dirty="0" err="1">
                <a:solidFill>
                  <a:srgbClr val="5B92D7"/>
                </a:solidFill>
                <a:latin typeface="-apple-system"/>
              </a:rPr>
              <a:t>W</a:t>
            </a:r>
            <a:r>
              <a:rPr lang="en-US" altLang="ko-KR" b="1" baseline="-25000" dirty="0" err="1">
                <a:solidFill>
                  <a:srgbClr val="5B92D7"/>
                </a:solidFill>
                <a:latin typeface="-apple-system"/>
              </a:rPr>
              <a:t>y</a:t>
            </a:r>
            <a:r>
              <a:rPr lang="en-US" altLang="ko-KR" b="1" dirty="0">
                <a:solidFill>
                  <a:srgbClr val="5B92D7"/>
                </a:solidFill>
                <a:latin typeface="-apple-system"/>
              </a:rPr>
              <a:t> (W</a:t>
            </a:r>
            <a:r>
              <a:rPr lang="en-US" altLang="ko-KR" b="1" baseline="-25000" dirty="0">
                <a:solidFill>
                  <a:srgbClr val="5B92D7"/>
                </a:solidFill>
                <a:latin typeface="-apple-system"/>
              </a:rPr>
              <a:t>hy</a:t>
            </a:r>
            <a:r>
              <a:rPr lang="en-US" altLang="ko-KR" b="1" dirty="0">
                <a:solidFill>
                  <a:srgbClr val="5B92D7"/>
                </a:solidFill>
                <a:latin typeface="-apple-system"/>
              </a:rPr>
              <a:t>)	 </a:t>
            </a:r>
            <a:endParaRPr lang="en-US" altLang="ko-KR" b="1" dirty="0">
              <a:solidFill>
                <a:srgbClr val="222426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222426"/>
                </a:solidFill>
                <a:latin typeface="-apple-system"/>
              </a:rPr>
              <a:t>b</a:t>
            </a:r>
            <a:r>
              <a:rPr lang="en-US" altLang="ko-KR" b="1" baseline="-25000" dirty="0" err="1">
                <a:solidFill>
                  <a:srgbClr val="222426"/>
                </a:solidFill>
                <a:latin typeface="-apple-system"/>
              </a:rPr>
              <a:t>h</a:t>
            </a:r>
            <a:r>
              <a:rPr lang="en-US" altLang="ko-KR" b="1" baseline="-25000" dirty="0">
                <a:solidFill>
                  <a:srgbClr val="222426"/>
                </a:solidFill>
                <a:latin typeface="-apple-system"/>
              </a:rPr>
              <a:t>	</a:t>
            </a:r>
            <a:r>
              <a:rPr lang="en-US" altLang="ko-KR" dirty="0">
                <a:solidFill>
                  <a:srgbClr val="222426"/>
                </a:solidFill>
                <a:latin typeface="-apple-system"/>
              </a:rPr>
              <a:t>: </a:t>
            </a:r>
            <a:r>
              <a:rPr lang="ko-KR" altLang="en-US" dirty="0">
                <a:solidFill>
                  <a:srgbClr val="222426"/>
                </a:solidFill>
                <a:latin typeface="-apple-system"/>
              </a:rPr>
              <a:t>편향</a:t>
            </a:r>
            <a:endParaRPr lang="en-US" altLang="ko-KR" b="1" dirty="0">
              <a:solidFill>
                <a:srgbClr val="5B92D7"/>
              </a:solidFill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1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Example training sequence : hello.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04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-&gt; sequence of word	: &lt;</a:t>
            </a:r>
            <a:r>
              <a:rPr lang="ko-KR" altLang="en-US" dirty="0"/>
              <a:t>사진 설명 붙이기 </a:t>
            </a:r>
            <a:r>
              <a:rPr lang="en-US" altLang="ko-KR" dirty="0"/>
              <a:t>: </a:t>
            </a:r>
            <a:r>
              <a:rPr lang="ko-KR" altLang="en-US" dirty="0"/>
              <a:t>사진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단어들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sequence of word -&gt; sentiment : &lt;</a:t>
            </a:r>
            <a:r>
              <a:rPr lang="ko-KR" altLang="en-US" dirty="0"/>
              <a:t>감정 분석 </a:t>
            </a:r>
            <a:r>
              <a:rPr lang="en-US" altLang="ko-KR" dirty="0"/>
              <a:t>: </a:t>
            </a:r>
            <a:r>
              <a:rPr lang="ko-KR" altLang="en-US" dirty="0"/>
              <a:t>단어들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감정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Machine Translation : seq of words -&gt; seq of words : &lt;</a:t>
            </a:r>
            <a:r>
              <a:rPr lang="ko-KR" altLang="en-US" dirty="0"/>
              <a:t>번역 </a:t>
            </a:r>
            <a:r>
              <a:rPr lang="en-US" altLang="ko-KR" dirty="0"/>
              <a:t>: </a:t>
            </a:r>
            <a:r>
              <a:rPr lang="ko-KR" altLang="en-US" dirty="0"/>
              <a:t>단어들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단어들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Video classification on frame level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50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BPTT</a:t>
            </a:r>
          </a:p>
          <a:p>
            <a:r>
              <a:rPr lang="en-US" altLang="ko-KR" dirty="0"/>
              <a:t>• </a:t>
            </a:r>
            <a:r>
              <a:rPr lang="ko-KR" altLang="en-US" dirty="0"/>
              <a:t>그래프에서 화살표 역방향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출력의 오차 정보를 담은 </a:t>
            </a:r>
            <a:r>
              <a:rPr lang="ko-KR" altLang="en-US" dirty="0" err="1"/>
              <a:t>미분값</a:t>
            </a:r>
            <a:r>
              <a:rPr lang="en-US" altLang="ko-KR" dirty="0"/>
              <a:t>(gradient)</a:t>
            </a:r>
            <a:r>
              <a:rPr lang="ko-KR" altLang="en-US" dirty="0"/>
              <a:t>을 전달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순차적으로 망 내 매개변수를 갱신하는 알고리즘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파라피터들이</a:t>
            </a:r>
            <a:r>
              <a:rPr lang="ko-KR" altLang="en-US" dirty="0"/>
              <a:t> 매 시간 스텝마다 공유되기 때문에</a:t>
            </a:r>
            <a:r>
              <a:rPr lang="en-US" altLang="ko-KR" dirty="0"/>
              <a:t>, BPTT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Gradient </a:t>
            </a:r>
            <a:r>
              <a:rPr lang="ko-KR" altLang="en-US" dirty="0"/>
              <a:t>계산은 현재 시간 단계뿐 아니라 이전 시간의 단계 또한 </a:t>
            </a:r>
            <a:r>
              <a:rPr lang="ko-KR" altLang="en-US" dirty="0" err="1"/>
              <a:t>고려해야함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48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53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 : </a:t>
            </a:r>
            <a:r>
              <a:rPr lang="ko-KR" altLang="en-US" dirty="0"/>
              <a:t>시간이 지나면 이전 </a:t>
            </a:r>
            <a:r>
              <a:rPr lang="ko-KR" altLang="en-US" dirty="0" err="1"/>
              <a:t>입력값을</a:t>
            </a:r>
            <a:r>
              <a:rPr lang="ko-KR" altLang="en-US" dirty="0"/>
              <a:t> 잊어버림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이전 </a:t>
            </a:r>
            <a:r>
              <a:rPr lang="ko-KR" altLang="en-US" dirty="0" err="1"/>
              <a:t>입력값의</a:t>
            </a:r>
            <a:r>
              <a:rPr lang="ko-KR" altLang="en-US" dirty="0"/>
              <a:t> 정보가 계속 다음 상태 메모리에 반영되기 때문에 시간이 지나도 이전 </a:t>
            </a:r>
            <a:r>
              <a:rPr lang="ko-KR" altLang="en-US" dirty="0" err="1"/>
              <a:t>입력값을</a:t>
            </a:r>
            <a:r>
              <a:rPr lang="ko-KR" altLang="en-US" dirty="0"/>
              <a:t> 잊어버리지 않음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Hidden</a:t>
            </a:r>
            <a:r>
              <a:rPr lang="en-US" altLang="ko-KR" baseline="0" dirty="0"/>
              <a:t> state</a:t>
            </a:r>
            <a:r>
              <a:rPr lang="ko-KR" altLang="en-US" baseline="0" dirty="0"/>
              <a:t>의 계산방식이 다른 </a:t>
            </a:r>
            <a:r>
              <a:rPr lang="en-US" altLang="ko-KR" baseline="0" dirty="0"/>
              <a:t>RNN</a:t>
            </a:r>
          </a:p>
          <a:p>
            <a:endParaRPr lang="en-US" altLang="ko-KR" baseline="0" dirty="0"/>
          </a:p>
          <a:p>
            <a:r>
              <a:rPr lang="en-US" altLang="ko-KR" dirty="0"/>
              <a:t>•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기억</a:t>
            </a:r>
            <a:r>
              <a:rPr lang="en-US" altLang="ko-KR" dirty="0"/>
              <a:t>, </a:t>
            </a:r>
            <a:r>
              <a:rPr lang="ko-KR" altLang="en-US" dirty="0"/>
              <a:t>출력의 정도를 조절하는 세 개의 </a:t>
            </a:r>
            <a:r>
              <a:rPr lang="ko-KR" altLang="en-US" dirty="0" err="1"/>
              <a:t>게이트</a:t>
            </a:r>
            <a:r>
              <a:rPr lang="en-US" altLang="ko-KR" dirty="0"/>
              <a:t>(Gate)</a:t>
            </a:r>
            <a:r>
              <a:rPr lang="ko-KR" altLang="en-US" dirty="0"/>
              <a:t>로 구성 </a:t>
            </a:r>
            <a:endParaRPr lang="en-US" altLang="ko-KR" dirty="0"/>
          </a:p>
          <a:p>
            <a:r>
              <a:rPr lang="en-US" altLang="ko-KR" dirty="0"/>
              <a:t>	sigmoid </a:t>
            </a:r>
            <a:r>
              <a:rPr lang="ko-KR" altLang="en-US" dirty="0"/>
              <a:t>활성화 함수를 통해 컨트롤</a:t>
            </a:r>
            <a:endParaRPr lang="en-US" altLang="ko-KR" dirty="0"/>
          </a:p>
          <a:p>
            <a:r>
              <a:rPr lang="en-US" altLang="ko-KR" dirty="0"/>
              <a:t>• </a:t>
            </a:r>
            <a:r>
              <a:rPr lang="ko-KR" altLang="en-US" dirty="0"/>
              <a:t>기본 </a:t>
            </a:r>
            <a:r>
              <a:rPr lang="en-US" altLang="ko-KR" dirty="0"/>
              <a:t>RNN</a:t>
            </a:r>
            <a:r>
              <a:rPr lang="ko-KR" altLang="en-US" dirty="0"/>
              <a:t>과 달리</a:t>
            </a:r>
            <a:r>
              <a:rPr lang="en-US" altLang="ko-KR" dirty="0"/>
              <a:t>, </a:t>
            </a:r>
            <a:r>
              <a:rPr lang="ko-KR" altLang="en-US" dirty="0"/>
              <a:t>내부에 </a:t>
            </a:r>
            <a:r>
              <a:rPr lang="en-US" altLang="ko-KR" dirty="0"/>
              <a:t>Cell</a:t>
            </a:r>
            <a:r>
              <a:rPr lang="ko-KR" altLang="en-US" dirty="0"/>
              <a:t>이 추가되어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55193-B978-4896-9564-26D5A5EC2E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34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E02-EFBA-446E-B8B0-58C50876C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D97F86-D274-4E24-85A2-8F2A85F46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B2B5D-6D69-4B06-BC7E-D70BF2C5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E155B0-9AA3-4EEB-9C20-13E72D34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ECC1C5-4636-406C-BBE6-0219355F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3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E40165-A061-4EC9-A475-EDC9ACAF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56DFB3-E895-402F-98C3-0DB712263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DCB06E-E12C-456D-8639-F399F45C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F52325-0A2F-45A9-990F-CACCED6D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E5557-BC22-49FD-A522-8C506146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92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8973B2-1857-41C7-BF77-318FCE39B2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F83687-6948-4A7A-A322-8B6736511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8D425-492C-450C-A908-9F32E4A1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4413B9-D5B0-420A-BD7B-89D3CB82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11EFC3-83CE-48A0-9734-55F8F80EB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03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3B87-79CA-484F-9DB1-12233C7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921A8-06BA-45A4-827C-3D56FF1CC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287BA-61E0-491E-9EAB-838E7357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88DC9-C30A-4DA9-8A37-0BE2D6BE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2B70D-AF25-4BF0-A49D-3E3D80E2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41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AAF6A-2621-428F-8DF3-908828A4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D690A-ADC7-41E2-92A3-4D8CBF1A6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D6AF9-3820-41F5-B0F5-E86C2071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E7E98-A94D-458C-871B-0D4C04E45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4B159-2B23-4721-8FF7-7961356D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8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048B9-DE75-41AC-9FAB-7B3F0E85A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643C2-7324-4662-8E36-6368209AF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20B72-2A9C-4BB4-A64A-4D7758A9B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98BD7-84C1-4EA8-BDC9-B7EFB3CC9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F5FF56-A058-4552-AF11-31C2F0A1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99041A-3869-4E1F-9A73-84E3A1DA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0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6FFF0-F249-4E87-A5CC-93F6FFE7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14104-C5FB-4388-94F8-80E4BCFD0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61CFF2-7E05-4863-8721-DE3D50733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B697DF-47F0-4A33-A990-702455688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3A3592-CA0B-401E-BA2A-FC9994E16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D522FD-56E5-4AFE-9F07-959682B9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40D358-DF11-4234-B8E3-691856FE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0B31B-08CF-48B0-8268-3B797572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8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BE8BB-4C8A-48BB-94D7-FF6E6EA2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F103B3-F3EF-4B8C-94E9-CECBCF0A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DD595-CC24-4687-9982-E16C87DBF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A8BE1A-0758-4AC7-9230-F7772C7C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7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52371D-93F2-4E88-B45F-CB1255FD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E32E97-2EC8-4682-A942-1BFDA26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B1CB6-E0DF-4BDD-8C4D-F1619BAEC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61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CBC4C-D8AD-4949-B24E-80F28AF0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413CB-518C-490F-8481-63197F2C8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B0D6F2-817D-4370-8274-D00988EC4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DC3BB-CDE6-4DE6-A75C-677372C3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F3905-DCA7-4BBC-803A-D832D6E7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1DE5DF-3B95-4D2E-A2E0-73DF5C1B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74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5085B-30FB-4FC8-98ED-60B8BF60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617087-6B41-4A0C-B341-689C066F4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0F4FE0-5868-4266-BBD6-8094E9F1A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33D9AB-FB16-4FD1-A75D-885FFE8F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AED87-45C3-4D95-98B4-EE4F0023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062EC3-CB45-4153-9F94-C81F7BD0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02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AFA58E-F400-4B62-B0F2-DD402ADC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507D4E-E289-4D65-864F-98B1E3366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830A4D-7672-486F-8959-BA0C8458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52417-C094-4E3C-884F-2D3A676D2F9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342D19-C905-4949-88DE-3C73B1E3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B40E8-B772-4DBE-9493-87E881A05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D188-7A4E-4C8F-803C-9D0E97E29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0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3D0A8B7-BAFB-4A95-AB9B-4C5B34D5BB57}"/>
              </a:ext>
            </a:extLst>
          </p:cNvPr>
          <p:cNvSpPr/>
          <p:nvPr/>
        </p:nvSpPr>
        <p:spPr>
          <a:xfrm>
            <a:off x="5307475" y="4924331"/>
            <a:ext cx="1736373" cy="11721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/>
              <a:t>2020.07.17</a:t>
            </a:r>
          </a:p>
          <a:p>
            <a:pPr algn="ctr">
              <a:lnSpc>
                <a:spcPct val="150000"/>
              </a:lnSpc>
            </a:pPr>
            <a:r>
              <a:rPr lang="ko-KR" altLang="en-US" sz="2500" dirty="0">
                <a:solidFill>
                  <a:srgbClr val="333333"/>
                </a:solidFill>
                <a:latin typeface="나눔 고딕"/>
              </a:rPr>
              <a:t>심아름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6B4F72-2983-45CA-8F12-A2198774FEE9}"/>
              </a:ext>
            </a:extLst>
          </p:cNvPr>
          <p:cNvCxnSpPr>
            <a:cxnSpLocks/>
          </p:cNvCxnSpPr>
          <p:nvPr/>
        </p:nvCxnSpPr>
        <p:spPr>
          <a:xfrm>
            <a:off x="441487" y="3190202"/>
            <a:ext cx="11468348" cy="0"/>
          </a:xfrm>
          <a:prstGeom prst="line">
            <a:avLst/>
          </a:prstGeom>
          <a:ln w="5715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61BAE9-D3C4-4E55-B7D2-130CBC0C6D20}"/>
              </a:ext>
            </a:extLst>
          </p:cNvPr>
          <p:cNvSpPr/>
          <p:nvPr/>
        </p:nvSpPr>
        <p:spPr>
          <a:xfrm>
            <a:off x="3775492" y="1956263"/>
            <a:ext cx="46410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b="1" dirty="0"/>
              <a:t>RNN &amp; LSTM</a:t>
            </a:r>
          </a:p>
        </p:txBody>
      </p:sp>
    </p:spTree>
    <p:extLst>
      <p:ext uri="{BB962C8B-B14F-4D97-AF65-F5344CB8AC3E}">
        <p14:creationId xmlns:p14="http://schemas.microsoft.com/office/powerpoint/2010/main" val="191315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A8340-27EC-4FC1-8302-856807415A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0" y="1540961"/>
            <a:ext cx="6096000" cy="435133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Update Cell state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Forget, input gate</a:t>
            </a:r>
            <a:r>
              <a:rPr lang="ko-KR" altLang="en-US" sz="2000" dirty="0"/>
              <a:t>와 이전 </a:t>
            </a:r>
            <a:r>
              <a:rPr lang="en-US" altLang="ko-KR" sz="2000" dirty="0"/>
              <a:t>time step cell </a:t>
            </a:r>
            <a:r>
              <a:rPr lang="ko-KR" altLang="en-US" sz="2000" dirty="0"/>
              <a:t>정보를 계산하여 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현재 </a:t>
            </a:r>
            <a:r>
              <a:rPr lang="en-US" altLang="ko-KR" sz="2000" dirty="0"/>
              <a:t>time step</a:t>
            </a:r>
            <a:r>
              <a:rPr lang="ko-KR" altLang="en-US" sz="2000" dirty="0"/>
              <a:t>의 </a:t>
            </a:r>
            <a:r>
              <a:rPr lang="en-US" altLang="ko-KR" sz="2000" dirty="0"/>
              <a:t>cell state </a:t>
            </a:r>
            <a:r>
              <a:rPr lang="ko-KR" altLang="en-US" sz="2000" dirty="0"/>
              <a:t>업데이트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Cell</a:t>
            </a:r>
            <a:r>
              <a:rPr lang="ko-KR" altLang="en-US" sz="2000" dirty="0"/>
              <a:t>의 값을 반영하기 위해 </a:t>
            </a:r>
            <a:r>
              <a:rPr lang="en-US" altLang="ko-KR" sz="2000" dirty="0"/>
              <a:t>sum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이를 통해 </a:t>
            </a:r>
            <a:r>
              <a:rPr lang="en-US" altLang="ko-KR" sz="2000" dirty="0"/>
              <a:t>vanishing / exploding </a:t>
            </a:r>
            <a:r>
              <a:rPr lang="ko-KR" altLang="en-US" sz="2000" dirty="0"/>
              <a:t>문제 완화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800AC-505D-44D9-B7EE-F9958DE9E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" r="13498"/>
          <a:stretch/>
        </p:blipFill>
        <p:spPr>
          <a:xfrm>
            <a:off x="408375" y="4949370"/>
            <a:ext cx="5248871" cy="1584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26" y="1377876"/>
            <a:ext cx="5258920" cy="333539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64E71FE-582E-4E27-8796-3C7941C15AB1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 Cell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DB686A-71FA-4F1C-BB57-50E8430D9F77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0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08374" y="1377876"/>
            <a:ext cx="5542483" cy="3469606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6862A1B-061D-45DA-AC25-076899FA308E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 – Forget gate (reset, keep gate)</a:t>
            </a:r>
            <a:endParaRPr lang="ko-KR" altLang="en-US" sz="3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41B85D5-7AA2-4011-BD87-24CEE9E2C50D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E0C78E9-720B-45D3-B6D3-07722758ECB0}"/>
              </a:ext>
            </a:extLst>
          </p:cNvPr>
          <p:cNvSpPr txBox="1">
            <a:spLocks/>
          </p:cNvSpPr>
          <p:nvPr/>
        </p:nvSpPr>
        <p:spPr>
          <a:xfrm>
            <a:off x="6096000" y="1540961"/>
            <a:ext cx="5687624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이전 상태 정보를 현재 메모리에 반영할지 결정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1</a:t>
            </a:r>
            <a:r>
              <a:rPr lang="ko-KR" altLang="en-US" sz="2200" dirty="0"/>
              <a:t>이면 바로 전 </a:t>
            </a:r>
            <a:r>
              <a:rPr lang="en-US" altLang="ko-KR" sz="2200" dirty="0"/>
              <a:t>time</a:t>
            </a:r>
            <a:r>
              <a:rPr lang="ko-KR" altLang="en-US" sz="2200" dirty="0"/>
              <a:t>의 </a:t>
            </a:r>
            <a:r>
              <a:rPr lang="en-US" altLang="ko-KR" sz="2200" dirty="0"/>
              <a:t>memory</a:t>
            </a:r>
            <a:r>
              <a:rPr lang="ko-KR" altLang="en-US" sz="2200" dirty="0"/>
              <a:t>를 유지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0</a:t>
            </a:r>
            <a:r>
              <a:rPr lang="ko-KR" altLang="en-US" sz="2200" dirty="0"/>
              <a:t>이면 </a:t>
            </a:r>
            <a:r>
              <a:rPr lang="en-US" altLang="ko-KR" sz="2200" dirty="0"/>
              <a:t>reset</a:t>
            </a:r>
            <a:endParaRPr lang="ko-KR" altLang="en-US" sz="2200" dirty="0"/>
          </a:p>
          <a:p>
            <a:pPr lvl="1">
              <a:lnSpc>
                <a:spcPct val="150000"/>
              </a:lnSpc>
            </a:pPr>
            <a:endParaRPr lang="en-US" altLang="ko-KR" sz="22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400" dirty="0"/>
              <a:t>𝒇</a:t>
            </a:r>
            <a:r>
              <a:rPr lang="ko-KR" altLang="en-US" sz="2400" baseline="-25000" dirty="0"/>
              <a:t>𝒕</a:t>
            </a:r>
            <a:r>
              <a:rPr lang="ko-KR" altLang="en-US" sz="2400" dirty="0"/>
              <a:t> </a:t>
            </a:r>
            <a:r>
              <a:rPr lang="en-US" altLang="ko-KR" sz="2400" dirty="0"/>
              <a:t>= </a:t>
            </a:r>
            <a:r>
              <a:rPr lang="ko-KR" altLang="en-US" sz="2400" dirty="0"/>
              <a:t>𝝈</a:t>
            </a:r>
            <a:r>
              <a:rPr lang="en-US" altLang="ko-KR" sz="2400" dirty="0"/>
              <a:t>(</a:t>
            </a:r>
            <a:r>
              <a:rPr lang="ko-KR" altLang="en-US" sz="2400" dirty="0"/>
              <a:t>𝑾</a:t>
            </a:r>
            <a:r>
              <a:rPr lang="ko-KR" altLang="en-US" sz="2400" baseline="-25000" dirty="0"/>
              <a:t>𝒙𝒇</a:t>
            </a:r>
            <a:r>
              <a:rPr lang="ko-KR" altLang="en-US" sz="2400" dirty="0"/>
              <a:t>𝒙</a:t>
            </a:r>
            <a:r>
              <a:rPr lang="ko-KR" altLang="en-US" sz="2400" baseline="-25000" dirty="0"/>
              <a:t>𝒕 </a:t>
            </a:r>
            <a:r>
              <a:rPr lang="en-US" altLang="ko-KR" sz="2400" dirty="0"/>
              <a:t>+ </a:t>
            </a:r>
            <a:r>
              <a:rPr lang="ko-KR" altLang="en-US" sz="2400" dirty="0"/>
              <a:t>𝑾</a:t>
            </a:r>
            <a:r>
              <a:rPr lang="ko-KR" altLang="en-US" sz="2400" baseline="-25000" dirty="0"/>
              <a:t>𝒉𝒇</a:t>
            </a:r>
            <a:r>
              <a:rPr lang="ko-KR" altLang="en-US" sz="2400" dirty="0"/>
              <a:t>𝒉</a:t>
            </a:r>
            <a:r>
              <a:rPr lang="ko-KR" altLang="en-US" sz="2400" baseline="-25000" dirty="0"/>
              <a:t>𝒕−𝟏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𝒃</a:t>
            </a:r>
            <a:r>
              <a:rPr lang="ko-KR" altLang="en-US" sz="2400" baseline="-25000" dirty="0"/>
              <a:t>𝒇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1557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08375" y="1377813"/>
            <a:ext cx="5524716" cy="3478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D1CC31EA-3FD1-401D-94E9-E5AA9D20BD5D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 – Input gate (write)</a:t>
            </a:r>
            <a:endParaRPr lang="ko-KR" altLang="en-US" sz="3600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660E32-BF59-48C6-9874-E710A4E90ED8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5D68971-3EBD-4FF8-9F6B-D7DBDD25477B}"/>
              </a:ext>
            </a:extLst>
          </p:cNvPr>
          <p:cNvSpPr txBox="1">
            <a:spLocks/>
          </p:cNvSpPr>
          <p:nvPr/>
        </p:nvSpPr>
        <p:spPr>
          <a:xfrm>
            <a:off x="6096000" y="1540961"/>
            <a:ext cx="6096000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현재 메모리에 새로운 정보를 반영할지 결정 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1</a:t>
            </a:r>
            <a:r>
              <a:rPr lang="ko-KR" altLang="en-US" sz="2200" dirty="0"/>
              <a:t>이면 입력 𝑥</a:t>
            </a:r>
            <a:r>
              <a:rPr lang="ko-KR" altLang="en-US" sz="2200" baseline="-25000" dirty="0"/>
              <a:t>𝑡</a:t>
            </a:r>
            <a:r>
              <a:rPr lang="ko-KR" altLang="en-US" sz="2200" dirty="0"/>
              <a:t>가 들어올 수 있도록 허용</a:t>
            </a:r>
            <a:r>
              <a:rPr lang="en-US" altLang="ko-KR" sz="2200" dirty="0"/>
              <a:t>(open) </a:t>
            </a:r>
          </a:p>
          <a:p>
            <a:pPr lvl="1">
              <a:lnSpc>
                <a:spcPct val="150000"/>
              </a:lnSpc>
            </a:pPr>
            <a:r>
              <a:rPr lang="en-US" altLang="ko-KR" sz="2200" dirty="0"/>
              <a:t>0</a:t>
            </a:r>
            <a:r>
              <a:rPr lang="ko-KR" altLang="en-US" sz="2200" dirty="0"/>
              <a:t>이면 </a:t>
            </a:r>
            <a:r>
              <a:rPr lang="en-US" altLang="ko-KR" sz="2200" dirty="0"/>
              <a:t>block(close)</a:t>
            </a:r>
            <a:endParaRPr lang="ko-KR" altLang="en-US" sz="2200" dirty="0"/>
          </a:p>
          <a:p>
            <a:pPr lvl="1">
              <a:lnSpc>
                <a:spcPct val="150000"/>
              </a:lnSpc>
            </a:pPr>
            <a:endParaRPr lang="en-US" altLang="ko-KR" sz="2200" dirty="0"/>
          </a:p>
          <a:p>
            <a:r>
              <a:rPr lang="en-US" altLang="ko-KR" sz="2200" dirty="0"/>
              <a:t>Input Gate Layer</a:t>
            </a:r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𝒊</a:t>
            </a:r>
            <a:r>
              <a:rPr lang="ko-KR" altLang="en-US" sz="2200" baseline="-25000" dirty="0"/>
              <a:t>𝒕</a:t>
            </a:r>
            <a:r>
              <a:rPr lang="ko-KR" altLang="en-US" sz="2200" dirty="0"/>
              <a:t> </a:t>
            </a:r>
            <a:r>
              <a:rPr lang="en-US" altLang="ko-KR" sz="2200" dirty="0"/>
              <a:t>= </a:t>
            </a:r>
            <a:r>
              <a:rPr lang="ko-KR" altLang="en-US" sz="2200" dirty="0"/>
              <a:t>𝝈</a:t>
            </a:r>
            <a:r>
              <a:rPr lang="en-US" altLang="ko-KR" sz="2200" dirty="0"/>
              <a:t>(</a:t>
            </a:r>
            <a:r>
              <a:rPr lang="ko-KR" altLang="en-US" sz="2200" dirty="0"/>
              <a:t>𝑾</a:t>
            </a:r>
            <a:r>
              <a:rPr lang="ko-KR" altLang="en-US" sz="2200" baseline="-25000" dirty="0"/>
              <a:t>𝒙𝒊</a:t>
            </a:r>
            <a:r>
              <a:rPr lang="ko-KR" altLang="en-US" sz="2200" dirty="0"/>
              <a:t>𝒙</a:t>
            </a:r>
            <a:r>
              <a:rPr lang="ko-KR" altLang="en-US" sz="2200" baseline="-25000" dirty="0"/>
              <a:t>𝒕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/>
              <a:t>𝑾</a:t>
            </a:r>
            <a:r>
              <a:rPr lang="ko-KR" altLang="en-US" sz="2200" baseline="-25000" dirty="0"/>
              <a:t>𝒉𝒊</a:t>
            </a:r>
            <a:r>
              <a:rPr lang="ko-KR" altLang="en-US" sz="2200" dirty="0"/>
              <a:t>𝒉</a:t>
            </a:r>
            <a:r>
              <a:rPr lang="ko-KR" altLang="en-US" sz="2200" baseline="-25000" dirty="0"/>
              <a:t>𝒕−𝟏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/>
              <a:t>𝒃</a:t>
            </a:r>
            <a:r>
              <a:rPr lang="ko-KR" altLang="en-US" sz="2200" baseline="-25000" dirty="0"/>
              <a:t>𝒇</a:t>
            </a:r>
            <a:r>
              <a:rPr lang="en-US" altLang="ko-KR" sz="2200" dirty="0"/>
              <a:t>)</a:t>
            </a:r>
          </a:p>
          <a:p>
            <a:endParaRPr lang="en-US" altLang="ko-KR" sz="2200" dirty="0"/>
          </a:p>
          <a:p>
            <a:r>
              <a:rPr lang="en-US" altLang="ko-KR" sz="2200" dirty="0"/>
              <a:t>New contribution to cell state</a:t>
            </a:r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200" dirty="0"/>
              <a:t>𝑪</a:t>
            </a:r>
            <a:r>
              <a:rPr lang="ko-KR" altLang="en-US" sz="2200" baseline="-25000" dirty="0"/>
              <a:t>𝒕</a:t>
            </a:r>
            <a:r>
              <a:rPr lang="ko-KR" altLang="en-US" sz="2200" dirty="0"/>
              <a:t> </a:t>
            </a:r>
            <a:r>
              <a:rPr lang="en-US" altLang="ko-KR" sz="2200" dirty="0"/>
              <a:t>= </a:t>
            </a:r>
            <a:r>
              <a:rPr lang="ko-KR" altLang="en-US" sz="2200" dirty="0"/>
              <a:t>𝒕𝒂𝒏𝒉</a:t>
            </a:r>
            <a:r>
              <a:rPr lang="en-US" altLang="ko-KR" sz="2200" dirty="0"/>
              <a:t>(</a:t>
            </a:r>
            <a:r>
              <a:rPr lang="ko-KR" altLang="en-US" sz="2200" dirty="0"/>
              <a:t>𝑾</a:t>
            </a:r>
            <a:r>
              <a:rPr lang="ko-KR" altLang="en-US" sz="2200" baseline="-25000" dirty="0"/>
              <a:t>𝒙𝒄</a:t>
            </a:r>
            <a:r>
              <a:rPr lang="ko-KR" altLang="en-US" sz="2200" dirty="0"/>
              <a:t>𝒙</a:t>
            </a:r>
            <a:r>
              <a:rPr lang="ko-KR" altLang="en-US" sz="2200" baseline="-25000" dirty="0"/>
              <a:t>𝒕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/>
              <a:t>𝑾</a:t>
            </a:r>
            <a:r>
              <a:rPr lang="ko-KR" altLang="en-US" sz="2200" baseline="-25000" dirty="0"/>
              <a:t>𝒉𝒄</a:t>
            </a:r>
            <a:r>
              <a:rPr lang="ko-KR" altLang="en-US" sz="2200" dirty="0"/>
              <a:t>𝒉</a:t>
            </a:r>
            <a:r>
              <a:rPr lang="ko-KR" altLang="en-US" sz="2200" baseline="-25000" dirty="0"/>
              <a:t>𝒕−𝟏</a:t>
            </a:r>
            <a:r>
              <a:rPr lang="ko-KR" altLang="en-US" sz="2200" dirty="0"/>
              <a:t> </a:t>
            </a:r>
            <a:r>
              <a:rPr lang="en-US" altLang="ko-KR" sz="2200" dirty="0"/>
              <a:t>+ </a:t>
            </a:r>
            <a:r>
              <a:rPr lang="ko-KR" altLang="en-US" sz="2200" dirty="0"/>
              <a:t>𝒃</a:t>
            </a:r>
            <a:r>
              <a:rPr lang="ko-KR" altLang="en-US" sz="2200" baseline="-25000" dirty="0"/>
              <a:t>𝒇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165206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62350" y="1377876"/>
            <a:ext cx="5170159" cy="34553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DF5C316-8C53-4622-BD49-002BF580C0B2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 – Output gate (write)</a:t>
            </a:r>
            <a:endParaRPr lang="ko-KR" altLang="en-US" sz="36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47CE01D-D7FC-4F4E-9068-098D1EF8D8BA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ABC872-C64B-44A0-B47D-7D67C1EC9535}"/>
              </a:ext>
            </a:extLst>
          </p:cNvPr>
          <p:cNvSpPr txBox="1">
            <a:spLocks/>
          </p:cNvSpPr>
          <p:nvPr/>
        </p:nvSpPr>
        <p:spPr>
          <a:xfrm>
            <a:off x="6096000" y="1540961"/>
            <a:ext cx="6096000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200" dirty="0"/>
              <a:t>갱신된 메모리의 출력 값 제어 </a:t>
            </a:r>
            <a:endParaRPr lang="en-US" altLang="ko-KR" sz="2200" dirty="0"/>
          </a:p>
          <a:p>
            <a:pPr lvl="1"/>
            <a:r>
              <a:rPr lang="en-US" altLang="ko-KR" sz="1800" dirty="0"/>
              <a:t>1</a:t>
            </a:r>
            <a:r>
              <a:rPr lang="ko-KR" altLang="en-US" sz="2200" dirty="0"/>
              <a:t>이면 의미 있는 결과 </a:t>
            </a:r>
            <a:r>
              <a:rPr lang="en-US" altLang="ko-KR" sz="2200" dirty="0"/>
              <a:t>output (open) </a:t>
            </a:r>
          </a:p>
          <a:p>
            <a:pPr lvl="1"/>
            <a:r>
              <a:rPr lang="en-US" altLang="ko-KR" sz="2200" dirty="0"/>
              <a:t>0</a:t>
            </a:r>
            <a:r>
              <a:rPr lang="ko-KR" altLang="en-US" sz="2200" dirty="0"/>
              <a:t>이면 해당 연산 출력을 안함 </a:t>
            </a:r>
            <a:r>
              <a:rPr lang="en-US" altLang="ko-KR" sz="2200" dirty="0"/>
              <a:t>(close</a:t>
            </a:r>
            <a:r>
              <a:rPr lang="en-US" altLang="ko-KR" sz="1800" dirty="0"/>
              <a:t>)</a:t>
            </a:r>
            <a:endParaRPr lang="ko-KR" altLang="en-US" sz="1800" dirty="0"/>
          </a:p>
          <a:p>
            <a:pPr lvl="1">
              <a:lnSpc>
                <a:spcPct val="150000"/>
              </a:lnSpc>
            </a:pPr>
            <a:endParaRPr lang="en-US" altLang="ko-KR" sz="2200" dirty="0"/>
          </a:p>
          <a:p>
            <a:r>
              <a:rPr lang="en-US" altLang="ko-KR" sz="2200" dirty="0"/>
              <a:t>Input Gate Layer</a:t>
            </a:r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400" dirty="0"/>
              <a:t> 𝒐</a:t>
            </a:r>
            <a:r>
              <a:rPr lang="ko-KR" altLang="en-US" sz="2400" baseline="-25000" dirty="0"/>
              <a:t>𝒕</a:t>
            </a:r>
            <a:r>
              <a:rPr lang="ko-KR" altLang="en-US" sz="2400" dirty="0"/>
              <a:t> </a:t>
            </a:r>
            <a:r>
              <a:rPr lang="en-US" altLang="ko-KR" sz="2400" dirty="0"/>
              <a:t>= </a:t>
            </a:r>
            <a:r>
              <a:rPr lang="ko-KR" altLang="en-US" sz="2400" dirty="0"/>
              <a:t>𝝈</a:t>
            </a:r>
            <a:r>
              <a:rPr lang="en-US" altLang="ko-KR" sz="2400" dirty="0"/>
              <a:t>(</a:t>
            </a:r>
            <a:r>
              <a:rPr lang="ko-KR" altLang="en-US" sz="2400" dirty="0"/>
              <a:t>𝑾</a:t>
            </a:r>
            <a:r>
              <a:rPr lang="ko-KR" altLang="en-US" sz="2400" baseline="-25000" dirty="0"/>
              <a:t>𝒙𝒐</a:t>
            </a:r>
            <a:r>
              <a:rPr lang="ko-KR" altLang="en-US" sz="2400" dirty="0"/>
              <a:t>𝒙</a:t>
            </a:r>
            <a:r>
              <a:rPr lang="ko-KR" altLang="en-US" sz="2400" baseline="-25000" dirty="0"/>
              <a:t>𝒕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𝑾</a:t>
            </a:r>
            <a:r>
              <a:rPr lang="ko-KR" altLang="en-US" sz="2400" baseline="-25000" dirty="0"/>
              <a:t>𝒉𝒐</a:t>
            </a:r>
            <a:r>
              <a:rPr lang="ko-KR" altLang="en-US" sz="2400" dirty="0"/>
              <a:t>𝒉</a:t>
            </a:r>
            <a:r>
              <a:rPr lang="ko-KR" altLang="en-US" sz="2400" baseline="-25000" dirty="0"/>
              <a:t>𝒕−𝟏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𝒃</a:t>
            </a:r>
            <a:r>
              <a:rPr lang="ko-KR" altLang="en-US" sz="2400" baseline="-25000" dirty="0"/>
              <a:t>𝒐</a:t>
            </a:r>
            <a:r>
              <a:rPr lang="en-US" altLang="ko-KR" sz="2400" dirty="0"/>
              <a:t>)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en-US" altLang="ko-KR" sz="2200" dirty="0"/>
              <a:t>New contribution to cell state</a:t>
            </a:r>
          </a:p>
          <a:p>
            <a:pPr marL="0" indent="0">
              <a:buNone/>
            </a:pPr>
            <a:r>
              <a:rPr lang="en-US" altLang="ko-KR" sz="2200" dirty="0"/>
              <a:t>	</a:t>
            </a:r>
            <a:r>
              <a:rPr lang="ko-KR" altLang="en-US" sz="2400" dirty="0"/>
              <a:t> 𝒉</a:t>
            </a:r>
            <a:r>
              <a:rPr lang="ko-KR" altLang="en-US" sz="2400" baseline="-25000" dirty="0"/>
              <a:t>𝒕</a:t>
            </a:r>
            <a:r>
              <a:rPr lang="ko-KR" altLang="en-US" sz="2400" dirty="0"/>
              <a:t> </a:t>
            </a:r>
            <a:r>
              <a:rPr lang="en-US" altLang="ko-KR" sz="2400" dirty="0"/>
              <a:t>= </a:t>
            </a:r>
            <a:r>
              <a:rPr lang="ko-KR" altLang="en-US" sz="2400" dirty="0"/>
              <a:t>𝒐</a:t>
            </a:r>
            <a:r>
              <a:rPr lang="ko-KR" altLang="en-US" sz="2400" baseline="-25000" dirty="0"/>
              <a:t>𝒕</a:t>
            </a:r>
            <a:r>
              <a:rPr lang="ko-KR" altLang="en-US" sz="2400" dirty="0"/>
              <a:t> ⊙ 𝒕𝒂𝒏𝒉</a:t>
            </a:r>
            <a:r>
              <a:rPr lang="en-US" altLang="ko-KR" sz="2400" dirty="0"/>
              <a:t>(</a:t>
            </a:r>
            <a:r>
              <a:rPr lang="ko-KR" altLang="en-US" sz="2400" dirty="0"/>
              <a:t>𝒄</a:t>
            </a:r>
            <a:r>
              <a:rPr lang="ko-KR" altLang="en-US" sz="2400" baseline="-25000" dirty="0"/>
              <a:t>𝒕</a:t>
            </a:r>
            <a:r>
              <a:rPr lang="en-US" altLang="ko-KR" sz="2400" dirty="0"/>
              <a:t>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451963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FA2BB7-BBB5-46A8-A4D4-0D4D959D68DF}"/>
              </a:ext>
            </a:extLst>
          </p:cNvPr>
          <p:cNvSpPr txBox="1">
            <a:spLocks/>
          </p:cNvSpPr>
          <p:nvPr/>
        </p:nvSpPr>
        <p:spPr>
          <a:xfrm>
            <a:off x="1555004" y="4572000"/>
            <a:ext cx="6239168" cy="14757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800" b="1" i="1" dirty="0"/>
              <a:t>seq2seq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800" b="1" i="1" dirty="0">
                <a:latin typeface="+mn-lt"/>
                <a:ea typeface="+mn-ea"/>
                <a:cs typeface="+mn-cs"/>
              </a:rPr>
              <a:t>GRU</a:t>
            </a:r>
            <a:endParaRPr lang="ko-KR" altLang="en-US" sz="2800" b="1" i="1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3E5869DB-3710-45AE-A3CE-906ED17C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61" y="911855"/>
            <a:ext cx="10515600" cy="32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0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ikidocs.net/images/page/24996/seq2seq%EB%AA%A8%EB%8D%B811.PN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3" b="9314"/>
          <a:stretch/>
        </p:blipFill>
        <p:spPr bwMode="auto">
          <a:xfrm>
            <a:off x="3529542" y="1521843"/>
            <a:ext cx="5132914" cy="23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ikidocs.net/images/page/24996/%EB%8B%A8%EC%96%B4%ED%86%A0%ED%81%B0%EB%93%A4%EC%9D%B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 r="9785" b="33976"/>
          <a:stretch/>
        </p:blipFill>
        <p:spPr bwMode="auto">
          <a:xfrm>
            <a:off x="699493" y="4730146"/>
            <a:ext cx="10793014" cy="16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8CEB4F3-4270-4550-8253-845107CB1849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seq2seq (RNN Encoder-Decoder)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268CFA-D8CB-4065-971E-3F65AAEBDE56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25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https://media.vlpt.us/post-images/dscwinterstudy/e7106c80-4715-11ea-ab7e-d97dcb1b4313/fig-7-9.pn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1"/>
          <a:stretch/>
        </p:blipFill>
        <p:spPr bwMode="auto">
          <a:xfrm>
            <a:off x="52386" y="1650206"/>
            <a:ext cx="12087225" cy="355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88DF70E-C0FB-4456-AF57-2B76FF2613A9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seq2seq - </a:t>
            </a:r>
            <a:r>
              <a:rPr lang="en-US" altLang="ko-KR" sz="3600" b="1" dirty="0"/>
              <a:t>Language Translation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7F9BB9-5510-434F-92F9-E5309BAF9CE5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5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C636-0620-4575-A438-819D33D1EB40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seq2seq - Add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E49AA9-6723-49BB-BE9F-F554BDE263AC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media.vlpt.us/post-images/dscwinterstudy/faa0d0f0-4715-11ea-a944-efb7a86d3652/fig-7-10.png">
            <a:extLst>
              <a:ext uri="{FF2B5EF4-FFF2-40B4-BE49-F238E27FC236}">
                <a16:creationId xmlns:a16="http://schemas.microsoft.com/office/drawing/2014/main" id="{B672EF95-1E92-47AA-98C6-06C2FEAD5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/>
          <a:stretch/>
        </p:blipFill>
        <p:spPr bwMode="auto">
          <a:xfrm>
            <a:off x="3396650" y="1396999"/>
            <a:ext cx="499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media.vlpt.us/post-images/dscwinterstudy/025fd930-4716-11ea-a944-efb7a86d3652/fig-7-11.png">
            <a:extLst>
              <a:ext uri="{FF2B5EF4-FFF2-40B4-BE49-F238E27FC236}">
                <a16:creationId xmlns:a16="http://schemas.microsoft.com/office/drawing/2014/main" id="{B2DF5EA7-CAE8-411F-810B-AE9B20DBD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1" r="27627"/>
          <a:stretch/>
        </p:blipFill>
        <p:spPr bwMode="auto">
          <a:xfrm>
            <a:off x="1463886" y="4095751"/>
            <a:ext cx="8079176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911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C636-0620-4575-A438-819D33D1EB40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seq2seq -  reversing</a:t>
            </a:r>
            <a:endParaRPr lang="ko-KR" altLang="en-US" sz="36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CE49AA9-6723-49BB-BE9F-F554BDE263AC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media.vlpt.us/post-images/dscwinterstudy/701bbca0-4716-11ea-a944-efb7a86d3652/fig-7-23.png">
            <a:extLst>
              <a:ext uri="{FF2B5EF4-FFF2-40B4-BE49-F238E27FC236}">
                <a16:creationId xmlns:a16="http://schemas.microsoft.com/office/drawing/2014/main" id="{90A26B6F-B48B-43EB-B44B-81520B1C6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7"/>
          <a:stretch/>
        </p:blipFill>
        <p:spPr bwMode="auto">
          <a:xfrm>
            <a:off x="2711450" y="4597399"/>
            <a:ext cx="7048500" cy="204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23EDD022-72CF-4D27-97CF-44E757353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6" y="1238250"/>
            <a:ext cx="59150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318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media.vlpt.us/post-images/dscwinterstudy/af7e6410-4716-11ea-a046-71744aa9cc37/fig-7-32.pn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1" t="5978" r="4135" b="2376"/>
          <a:stretch/>
        </p:blipFill>
        <p:spPr bwMode="auto">
          <a:xfrm>
            <a:off x="9202083" y="1285450"/>
            <a:ext cx="2393282" cy="511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9"/>
          <a:stretch/>
        </p:blipFill>
        <p:spPr bwMode="auto">
          <a:xfrm>
            <a:off x="690283" y="1285450"/>
            <a:ext cx="5620870" cy="536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media.vlpt.us/post-images/dscwinterstudy/af7e6410-4716-11ea-a046-71744aa9cc37/fig-7-3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" t="5978" r="58241" b="2376"/>
          <a:stretch/>
        </p:blipFill>
        <p:spPr bwMode="auto">
          <a:xfrm>
            <a:off x="7020692" y="1198765"/>
            <a:ext cx="2111375" cy="529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68790397-2BC3-46FF-8DAB-F511628B1E35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seq2seq - </a:t>
            </a:r>
            <a:r>
              <a:rPr lang="en-US" altLang="ko-KR" sz="3600" b="1" dirty="0"/>
              <a:t>Image Captioning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C0CB0B-B95B-40A8-80EA-80ED5639AF40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43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22368-4557-42B5-A46B-FE362A8EE3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8375" y="17463"/>
            <a:ext cx="10967650" cy="879475"/>
          </a:xfrm>
        </p:spPr>
        <p:txBody>
          <a:bodyPr anchor="b"/>
          <a:lstStyle/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RNN(Recurrent Neural Network)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EC91F8-18F5-45AE-BA25-0C10CE0BE1DF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8D95FC2-909C-433F-8B42-2F11FEA408F5}"/>
              </a:ext>
            </a:extLst>
          </p:cNvPr>
          <p:cNvSpPr txBox="1">
            <a:spLocks/>
          </p:cNvSpPr>
          <p:nvPr/>
        </p:nvSpPr>
        <p:spPr>
          <a:xfrm>
            <a:off x="408374" y="1333529"/>
            <a:ext cx="11783626" cy="4368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200" dirty="0"/>
              <a:t>Sequence Data</a:t>
            </a:r>
            <a:r>
              <a:rPr lang="ko-KR" altLang="en-US" sz="2200" dirty="0"/>
              <a:t>를 학습하여 </a:t>
            </a:r>
            <a:r>
              <a:rPr lang="en-US" altLang="ko-KR" sz="2200" dirty="0"/>
              <a:t>Classification </a:t>
            </a:r>
            <a:r>
              <a:rPr lang="ko-KR" altLang="en-US" sz="2200" dirty="0"/>
              <a:t>또는 </a:t>
            </a:r>
            <a:r>
              <a:rPr lang="en-US" altLang="ko-KR" sz="2200" dirty="0"/>
              <a:t>Prediction</a:t>
            </a:r>
            <a:r>
              <a:rPr lang="ko-KR" altLang="en-US" sz="2200" dirty="0"/>
              <a:t>을 수행하는 </a:t>
            </a:r>
            <a:r>
              <a:rPr lang="en-US" altLang="ko-KR" sz="2200" dirty="0"/>
              <a:t>supervised learning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루프를 통해 과거의 데이터가 미래에 영향을 주는 구조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각 </a:t>
            </a:r>
            <a:r>
              <a:rPr lang="en-US" altLang="ko-KR" sz="2200" dirty="0"/>
              <a:t>layer</a:t>
            </a:r>
            <a:r>
              <a:rPr lang="ko-KR" altLang="en-US" sz="2200" dirty="0"/>
              <a:t>마다 </a:t>
            </a:r>
            <a:r>
              <a:rPr lang="en-US" altLang="ko-KR" sz="2200" dirty="0"/>
              <a:t>parameter </a:t>
            </a:r>
            <a:r>
              <a:rPr lang="ko-KR" altLang="en-US" sz="2200" dirty="0"/>
              <a:t>공유하면서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hidden layer</a:t>
            </a:r>
            <a:r>
              <a:rPr lang="ko-KR" altLang="en-US" sz="2200" dirty="0"/>
              <a:t>는 일종의 메모리 역할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자연어 처리에 많이 쓰임</a:t>
            </a:r>
          </a:p>
        </p:txBody>
      </p:sp>
    </p:spTree>
    <p:extLst>
      <p:ext uri="{BB962C8B-B14F-4D97-AF65-F5344CB8AC3E}">
        <p14:creationId xmlns:p14="http://schemas.microsoft.com/office/powerpoint/2010/main" val="2502671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BE1CFE6-4D53-4352-B0EF-8E6BF2B8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75" y="1880960"/>
            <a:ext cx="54483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5DE5202-6F7D-4CD8-889B-224FFD9091BE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905E8C-8516-4F03-84F4-7D0286E2D67B}"/>
              </a:ext>
            </a:extLst>
          </p:cNvPr>
          <p:cNvSpPr/>
          <p:nvPr/>
        </p:nvSpPr>
        <p:spPr>
          <a:xfrm>
            <a:off x="6335327" y="2203451"/>
            <a:ext cx="5256567" cy="2060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Source Sans Pro" panose="020B0503030403020204" pitchFamily="34" charset="0"/>
              </a:rPr>
              <a:t>LSTM </a:t>
            </a:r>
            <a:r>
              <a:rPr lang="ko-KR" altLang="en-US" sz="2200" dirty="0">
                <a:latin typeface="Source Sans Pro" panose="020B0503030403020204" pitchFamily="34" charset="0"/>
              </a:rPr>
              <a:t>셀의 간소화된 버전</a:t>
            </a:r>
            <a:endParaRPr lang="en-US" altLang="ko-KR" sz="2200" dirty="0">
              <a:latin typeface="Source Sans Pro" panose="020B0503030403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Helvetica" panose="020B0604020202020204" pitchFamily="34" charset="0"/>
              </a:rPr>
              <a:t>파라미터 수가 적음 </a:t>
            </a:r>
            <a:endParaRPr lang="en-US" altLang="ko-KR" sz="2200" dirty="0">
              <a:latin typeface="Helvetica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Helvetica" panose="020B0604020202020204" pitchFamily="34" charset="0"/>
              </a:rPr>
              <a:t>학습 시간이 더 짧게 걸리고</a:t>
            </a:r>
            <a:endParaRPr lang="en-US" altLang="ko-KR" sz="2200" dirty="0">
              <a:latin typeface="Helvetica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latin typeface="Helvetica" panose="020B0604020202020204" pitchFamily="34" charset="0"/>
              </a:rPr>
              <a:t>보다 적은 데이터로도 학습이 가능</a:t>
            </a:r>
            <a:endParaRPr lang="ko-KR" altLang="en-US" sz="22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B4B8FEA-A288-4105-B904-66D89BE3E726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GRU(Gated Recurrent Unit)</a:t>
            </a:r>
            <a:endParaRPr lang="ko-KR" altLang="en-US" sz="36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4C3BA7-8810-4A5E-A03F-C342EB018170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6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85435D4-E202-460D-8B52-6A8A07E5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18" y="2095837"/>
            <a:ext cx="8224561" cy="30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11BA17B-73D2-45FC-A0D6-404CE8190B0C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seq2seq + Attention</a:t>
            </a:r>
            <a:endParaRPr lang="ko-KR" altLang="en-US" sz="36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E3D400-4379-4CFB-B9DB-AA9624CFD183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E31C751-4663-4B1B-ADEE-3B0A5D1715B1}"/>
              </a:ext>
            </a:extLst>
          </p:cNvPr>
          <p:cNvSpPr txBox="1">
            <a:spLocks/>
          </p:cNvSpPr>
          <p:nvPr/>
        </p:nvSpPr>
        <p:spPr>
          <a:xfrm>
            <a:off x="5168900" y="1892304"/>
            <a:ext cx="7023100" cy="1536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/>
              <a:t>Thank you</a:t>
            </a:r>
            <a:endParaRPr lang="ko-KR" altLang="en-US" sz="48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D95B6D-B8F7-4820-BA92-A67CD2ABB3AD}"/>
              </a:ext>
            </a:extLst>
          </p:cNvPr>
          <p:cNvCxnSpPr>
            <a:cxnSpLocks/>
          </p:cNvCxnSpPr>
          <p:nvPr/>
        </p:nvCxnSpPr>
        <p:spPr>
          <a:xfrm>
            <a:off x="5168900" y="3454399"/>
            <a:ext cx="7023100" cy="2"/>
          </a:xfrm>
          <a:prstGeom prst="line">
            <a:avLst/>
          </a:prstGeom>
          <a:ln w="5715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694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ikidocs.net/images/page/22886/rnn_images4-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27" y="2800731"/>
            <a:ext cx="8081197" cy="15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07659" y="1320070"/>
            <a:ext cx="6866808" cy="39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x</a:t>
            </a:r>
            <a:r>
              <a:rPr kumimoji="0" lang="ko-KR" altLang="ko-KR" sz="2200" b="0" i="0" u="none" strike="noStrike" cap="none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t</a:t>
            </a:r>
            <a:r>
              <a:rPr kumimoji="0" lang="en-US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     </a:t>
            </a:r>
            <a:r>
              <a:rPr kumimoji="0" lang="en-US" altLang="ko-KR" sz="2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: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대부분의 경우에서 단어 벡터</a:t>
            </a:r>
            <a:r>
              <a:rPr lang="en-US" altLang="ko-KR" sz="22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 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벡터의 차원을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lang="en-US" altLang="ko-KR" sz="22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)</a:t>
            </a:r>
          </a:p>
          <a:p>
            <a:pPr lvl="0" latinLnBrk="0">
              <a:lnSpc>
                <a:spcPct val="150000"/>
              </a:lnSpc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en-US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 </a:t>
            </a:r>
            <a:r>
              <a:rPr lang="en-US" altLang="ko-KR" sz="2200" baseline="-25000" dirty="0">
                <a:solidFill>
                  <a:srgbClr val="000000"/>
                </a:solidFill>
                <a:latin typeface="+mj-lt"/>
                <a:ea typeface="MathJax_Math-italic"/>
              </a:rPr>
              <a:t>  </a:t>
            </a:r>
            <a:r>
              <a:rPr lang="en-US" altLang="ko-KR" sz="2200" dirty="0">
                <a:solidFill>
                  <a:srgbClr val="000000"/>
                </a:solidFill>
              </a:rPr>
              <a:t>: </a:t>
            </a:r>
            <a:r>
              <a:rPr lang="ko-KR" altLang="en-US" sz="2200" dirty="0">
                <a:solidFill>
                  <a:srgbClr val="000000"/>
                </a:solidFill>
              </a:rPr>
              <a:t>은</a:t>
            </a:r>
            <a:r>
              <a:rPr lang="ko-KR" altLang="ko-KR" sz="2200" dirty="0">
                <a:solidFill>
                  <a:srgbClr val="000000"/>
                </a:solidFill>
              </a:rPr>
              <a:t>닉 상태의 크기</a:t>
            </a:r>
            <a:endParaRPr kumimoji="0" lang="en-US" altLang="ko-KR" sz="2200" b="0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MathJax_Math-italic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200" b="0" i="0" u="none" strike="noStrike" cap="none" normalizeH="0" baseline="-2500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MathJax_Math-italic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x</a:t>
            </a:r>
            <a:r>
              <a:rPr kumimoji="0" lang="ko-KR" altLang="ko-KR" sz="2200" b="0" i="0" u="none" strike="noStrike" cap="none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t</a:t>
            </a:r>
            <a:r>
              <a:rPr kumimoji="0" lang="en-US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 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: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×1)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W</a:t>
            </a:r>
            <a:r>
              <a:rPr kumimoji="0" lang="ko-KR" altLang="ko-KR" sz="2200" b="0" i="0" u="none" strike="noStrike" cap="none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x</a:t>
            </a:r>
            <a:r>
              <a:rPr lang="en-US" altLang="ko-KR" sz="22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: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×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W</a:t>
            </a:r>
            <a:r>
              <a:rPr kumimoji="0" lang="ko-KR" altLang="ko-KR" sz="2200" b="0" i="0" u="none" strike="noStrike" cap="none" normalizeH="0" baseline="-2500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lang="en-US" altLang="ko-KR" sz="22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</a:rPr>
              <a:t>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: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×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</a:b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t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−1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 :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×1)</a:t>
            </a:r>
            <a:b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</a:br>
            <a:r>
              <a:rPr kumimoji="0" lang="ko-KR" altLang="ko-KR" sz="2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b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 </a:t>
            </a:r>
            <a:r>
              <a:rPr kumimoji="0" lang="en-US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   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anose="020B0503020000020004" pitchFamily="50" charset="-127"/>
              </a:rPr>
              <a:t>: 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(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D</a:t>
            </a:r>
            <a:r>
              <a:rPr kumimoji="0" lang="ko-KR" altLang="ko-KR" sz="2200" b="0" i="0" u="none" strike="noStrike" cap="none" normalizeH="0" baseline="-2500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th-italic"/>
              </a:rPr>
              <a:t>h</a:t>
            </a:r>
            <a:r>
              <a:rPr kumimoji="0" lang="ko-KR" altLang="ko-KR" sz="2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MathJax_Main"/>
              </a:rPr>
              <a:t>×1)</a:t>
            </a:r>
            <a:endParaRPr kumimoji="0" lang="ko-KR" altLang="ko-KR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E45587F-E0D9-47C6-8929-BB078CE84DA4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RNN </a:t>
            </a:r>
            <a:r>
              <a:rPr lang="ko-KR" altLang="en-US" sz="3600" b="1" dirty="0"/>
              <a:t>계산</a:t>
            </a:r>
            <a:endParaRPr lang="ko-KR" altLang="en-US" sz="3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F2A43DD-95FE-4D4E-863E-B34C277AA6A2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28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10311FA7-0229-43C5-B3F3-7FF0C96AA76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9"/>
          <a:stretch/>
        </p:blipFill>
        <p:spPr bwMode="auto">
          <a:xfrm>
            <a:off x="2506062" y="1184275"/>
            <a:ext cx="6772275" cy="526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C838F46-E03B-4841-9AA9-85783040D476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88D2631-DEFD-4C2A-B149-6D2286C08102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74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2D60496B-850A-4FB1-B997-D12A108D1AF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74" y="1253329"/>
            <a:ext cx="9472225" cy="545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9A6C737-1354-4711-A9A2-425B06CCBADE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32934A2-50C4-4619-8535-ED931ABAC756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3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1937E4-A860-458C-922F-34824F64C0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14787" y="896938"/>
            <a:ext cx="10108813" cy="596940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A82B1C7-2B57-4BD5-8075-AE546B4B53CD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F40479-4C00-471E-93C5-C84667821971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94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989999"/>
            <a:ext cx="12192000" cy="585053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66D8C2-42B0-4898-B0FF-C695BE24BC87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2558D3-F92F-4C16-B3B8-0CDCCC63377A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7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003362"/>
            <a:ext cx="12192000" cy="585463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E912C64-C305-4882-8BEF-12A38478FA0E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66DFEEE-BED8-407B-B6B0-70A07AFF2429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81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998181"/>
            <a:ext cx="12192000" cy="5842356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D007C9B-F069-4ADC-8340-7C54369508C9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20194C-F6C2-44B7-A43D-B74419B7305B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0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An unrolled recurrent neural network.">
            <a:extLst>
              <a:ext uri="{FF2B5EF4-FFF2-40B4-BE49-F238E27FC236}">
                <a16:creationId xmlns:a16="http://schemas.microsoft.com/office/drawing/2014/main" id="{8BFB32A0-5C14-4E94-B70A-4CB737A6719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2372632"/>
            <a:ext cx="10515600" cy="27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5197265-B9C0-4360-9BEF-6EFEF891201F}"/>
              </a:ext>
            </a:extLst>
          </p:cNvPr>
          <p:cNvSpPr txBox="1">
            <a:spLocks/>
          </p:cNvSpPr>
          <p:nvPr/>
        </p:nvSpPr>
        <p:spPr>
          <a:xfrm>
            <a:off x="408374" y="18256"/>
            <a:ext cx="11375249" cy="87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</a:t>
            </a:r>
            <a:r>
              <a:rPr lang="ko-KR" altLang="en-US" sz="3600" b="1" dirty="0">
                <a:latin typeface="+mn-lt"/>
                <a:ea typeface="+mn-ea"/>
                <a:cs typeface="+mn-cs"/>
              </a:rPr>
              <a:t>의 기본 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3127E0-0511-471D-B08B-3065E4963F88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35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011556"/>
            <a:ext cx="12192000" cy="584644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B4B1544F-DD22-436A-AFFB-6F0837FB2403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BPTT(Backpropagation Through Time)</a:t>
            </a:r>
            <a:endParaRPr lang="ko-KR" altLang="en-US" sz="36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04F2CD-589C-4DBA-B951-4606AC24388F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7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Image for post">
            <a:extLst>
              <a:ext uri="{FF2B5EF4-FFF2-40B4-BE49-F238E27FC236}">
                <a16:creationId xmlns:a16="http://schemas.microsoft.com/office/drawing/2014/main" id="{FE915A1F-B3D9-42C6-841C-D6322F5F6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21" y="1125538"/>
            <a:ext cx="8613157" cy="560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767D77E-0755-4CC1-BB8F-EB0CFDCD3902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</a:t>
            </a:r>
            <a:r>
              <a:rPr lang="ko-KR" altLang="en-US" sz="3600" b="1" dirty="0"/>
              <a:t>의 기본구조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41A070-623B-4460-AA30-7F8E4480FABF}"/>
              </a:ext>
            </a:extLst>
          </p:cNvPr>
          <p:cNvCxnSpPr>
            <a:cxnSpLocks/>
          </p:cNvCxnSpPr>
          <p:nvPr/>
        </p:nvCxnSpPr>
        <p:spPr>
          <a:xfrm flipV="1">
            <a:off x="408375" y="896938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05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1375228" y="1775495"/>
            <a:ext cx="6919187" cy="4309963"/>
            <a:chOff x="411480" y="1828800"/>
            <a:chExt cx="7681302" cy="451866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l="2707" t="7879" b="1401"/>
            <a:stretch/>
          </p:blipFill>
          <p:spPr>
            <a:xfrm>
              <a:off x="411480" y="1828800"/>
              <a:ext cx="7681302" cy="451866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792994-9DDE-43E8-B82C-4B6C7752EDE5}"/>
                </a:ext>
              </a:extLst>
            </p:cNvPr>
            <p:cNvSpPr/>
            <p:nvPr/>
          </p:nvSpPr>
          <p:spPr>
            <a:xfrm>
              <a:off x="2908046" y="4783769"/>
              <a:ext cx="7253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i="0" dirty="0" err="1">
                  <a:solidFill>
                    <a:srgbClr val="A45352"/>
                  </a:solidFill>
                  <a:effectLst/>
                  <a:latin typeface="-apple-system"/>
                </a:rPr>
                <a:t>W</a:t>
              </a:r>
              <a:r>
                <a:rPr lang="en-US" altLang="ko-KR" b="1" i="0" baseline="-25000" dirty="0" err="1">
                  <a:solidFill>
                    <a:srgbClr val="A45352"/>
                  </a:solidFill>
                  <a:effectLst/>
                  <a:latin typeface="-apple-system"/>
                </a:rPr>
                <a:t>xh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FCD3AA-AC43-443B-A09B-D7A8515BF77B}"/>
                </a:ext>
              </a:extLst>
            </p:cNvPr>
            <p:cNvSpPr/>
            <p:nvPr/>
          </p:nvSpPr>
          <p:spPr>
            <a:xfrm>
              <a:off x="1588559" y="3694509"/>
              <a:ext cx="7422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i="0" dirty="0" err="1">
                  <a:solidFill>
                    <a:srgbClr val="7F9947"/>
                  </a:solidFill>
                  <a:effectLst/>
                  <a:latin typeface="-apple-system"/>
                </a:rPr>
                <a:t>W</a:t>
              </a:r>
              <a:r>
                <a:rPr lang="en-US" altLang="ko-KR" b="1" i="0" baseline="-25000" dirty="0" err="1">
                  <a:solidFill>
                    <a:srgbClr val="7F9947"/>
                  </a:solidFill>
                  <a:effectLst/>
                  <a:latin typeface="-apple-system"/>
                </a:rPr>
                <a:t>hh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85ED5F-AB21-430C-BAB3-79D412CED535}"/>
                </a:ext>
              </a:extLst>
            </p:cNvPr>
            <p:cNvSpPr/>
            <p:nvPr/>
          </p:nvSpPr>
          <p:spPr>
            <a:xfrm>
              <a:off x="2908046" y="3006083"/>
              <a:ext cx="72378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5B92D7"/>
                  </a:solidFill>
                  <a:latin typeface="-apple-system"/>
                </a:rPr>
                <a:t>W</a:t>
              </a:r>
              <a:r>
                <a:rPr lang="en-US" altLang="ko-KR" b="1" baseline="-25000" dirty="0">
                  <a:solidFill>
                    <a:srgbClr val="5B92D7"/>
                  </a:solidFill>
                  <a:latin typeface="-apple-system"/>
                </a:rPr>
                <a:t>hy</a:t>
              </a:r>
              <a:endParaRPr lang="ko-KR" altLang="en-US" dirty="0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814145" y="5004966"/>
            <a:ext cx="6096000" cy="9561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i="1" dirty="0">
                <a:solidFill>
                  <a:srgbClr val="FF0000"/>
                </a:solidFill>
              </a:rPr>
              <a:t>** The same function and the same set of parameters are used at every time step.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EA6BE67-30F4-4AC5-AE1B-AEE001333273}"/>
              </a:ext>
            </a:extLst>
          </p:cNvPr>
          <p:cNvSpPr txBox="1">
            <a:spLocks/>
          </p:cNvSpPr>
          <p:nvPr/>
        </p:nvSpPr>
        <p:spPr>
          <a:xfrm>
            <a:off x="408374" y="18256"/>
            <a:ext cx="11375249" cy="87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</a:t>
            </a:r>
            <a:r>
              <a:rPr lang="ko-KR" altLang="en-US" sz="3600" b="1" dirty="0">
                <a:latin typeface="+mn-lt"/>
                <a:ea typeface="+mn-ea"/>
                <a:cs typeface="+mn-cs"/>
              </a:rPr>
              <a:t>의 기본 구조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C3C945-2FBE-4713-AC52-9AEE6D043276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59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B656DA5-EEF1-4327-BC2D-570097AEBDA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86" y="1043349"/>
            <a:ext cx="7238744" cy="57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8375" y="1255023"/>
            <a:ext cx="3728906" cy="2566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/>
              <a:t>Example training sequence </a:t>
            </a:r>
          </a:p>
          <a:p>
            <a:pPr>
              <a:lnSpc>
                <a:spcPct val="150000"/>
              </a:lnSpc>
            </a:pPr>
            <a:r>
              <a:rPr lang="en-US" altLang="ko-KR" sz="2200" dirty="0"/>
              <a:t>	: </a:t>
            </a:r>
            <a:r>
              <a:rPr lang="en-US" altLang="ko-KR" sz="2200" b="1" dirty="0"/>
              <a:t>hello</a:t>
            </a:r>
          </a:p>
          <a:p>
            <a:pPr>
              <a:lnSpc>
                <a:spcPct val="150000"/>
              </a:lnSpc>
            </a:pP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Char. Dictionary </a:t>
            </a:r>
          </a:p>
          <a:p>
            <a:pPr>
              <a:lnSpc>
                <a:spcPct val="150000"/>
              </a:lnSpc>
            </a:pPr>
            <a:r>
              <a:rPr lang="en-US" altLang="ko-KR" sz="2200" dirty="0"/>
              <a:t>	: </a:t>
            </a:r>
            <a:r>
              <a:rPr lang="en-US" altLang="ko-KR" sz="2200" b="1" dirty="0"/>
              <a:t>{ h, e, l, o }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AB29BBE-CC28-4624-B742-0F2FC1AB7679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 </a:t>
            </a:r>
            <a:r>
              <a:rPr lang="ko-KR" altLang="en-US" sz="3600" b="1" dirty="0">
                <a:latin typeface="+mn-lt"/>
                <a:ea typeface="+mn-ea"/>
                <a:cs typeface="+mn-cs"/>
              </a:rPr>
              <a:t>동작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E28BD5-3F8A-4D58-B5CD-E58FECDD8ECA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87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undefined">
            <a:extLst>
              <a:ext uri="{FF2B5EF4-FFF2-40B4-BE49-F238E27FC236}">
                <a16:creationId xmlns:a16="http://schemas.microsoft.com/office/drawing/2014/main" id="{D2BF57E5-B127-498A-B174-3A8031FB805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575"/>
            <a:ext cx="12192000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002310" y="5246555"/>
            <a:ext cx="2545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Sentiment Classification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seq of words	</a:t>
            </a:r>
          </a:p>
          <a:p>
            <a:pPr algn="ctr"/>
            <a:r>
              <a:rPr lang="en-US" altLang="ko-KR" dirty="0"/>
              <a:t>	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 sentiment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02746" y="5385054"/>
            <a:ext cx="2199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Image Captioning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Image	</a:t>
            </a:r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seq of words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62467" y="5385054"/>
            <a:ext cx="27090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Machine Translation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dirty="0"/>
              <a:t>seq of words	</a:t>
            </a:r>
          </a:p>
          <a:p>
            <a:pPr algn="ctr"/>
            <a:r>
              <a:rPr lang="en-US" altLang="ko-KR" dirty="0">
                <a:sym typeface="Wingdings" panose="05000000000000000000" pitchFamily="2" charset="2"/>
              </a:rPr>
              <a:t>	</a:t>
            </a:r>
            <a:r>
              <a:rPr lang="en-US" altLang="ko-KR" dirty="0"/>
              <a:t> seq of word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867750" y="5662052"/>
            <a:ext cx="232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Video classification on frame level</a:t>
            </a:r>
            <a:endParaRPr lang="ko-KR" altLang="en-US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FCCEEB6-7061-45D8-82BA-328923B414B4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 </a:t>
            </a:r>
            <a:r>
              <a:rPr lang="ko-KR" altLang="en-US" sz="3600" b="1" dirty="0">
                <a:latin typeface="+mn-lt"/>
                <a:ea typeface="+mn-ea"/>
                <a:cs typeface="+mn-cs"/>
              </a:rPr>
              <a:t>적용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B913520-DDE0-4B56-B92F-C98E2ACD2939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00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B756787-2965-49EC-AC9E-6A1BF550D7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3732" t="24724" r="8376" b="11021"/>
          <a:stretch/>
        </p:blipFill>
        <p:spPr>
          <a:xfrm>
            <a:off x="2090057" y="1049317"/>
            <a:ext cx="8011884" cy="568669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9664B8B-F243-40BD-AE23-B74A13967EB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BPTT(Backpropagation Through Time)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092C9C-9413-4DF0-8378-351EFBE8175D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0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63D9E-8523-439B-A178-8976BE1CA3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8375" y="1333530"/>
            <a:ext cx="10515600" cy="11620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Gradient Vanishing Problem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Gradient Exploding Problem</a:t>
            </a:r>
            <a:endParaRPr lang="ko-KR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F7C697-E607-4A87-AC4C-4E0C109DD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43593" r="3190" b="2615"/>
          <a:stretch/>
        </p:blipFill>
        <p:spPr bwMode="auto">
          <a:xfrm>
            <a:off x="1646828" y="2932172"/>
            <a:ext cx="8898341" cy="34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1B76B21-EBEE-43D2-BB96-ABEC0707F2C8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latin typeface="+mn-lt"/>
                <a:ea typeface="+mn-ea"/>
                <a:cs typeface="+mn-cs"/>
              </a:rPr>
              <a:t>RNN</a:t>
            </a:r>
            <a:r>
              <a:rPr lang="ko-KR" altLang="en-US" sz="3600" b="1" dirty="0">
                <a:latin typeface="+mn-lt"/>
                <a:ea typeface="+mn-ea"/>
                <a:cs typeface="+mn-cs"/>
              </a:rPr>
              <a:t> 문제점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A2FF76-2436-4B8B-A1BC-FBA10E44456A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10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637657" y="1435677"/>
            <a:ext cx="5005748" cy="4265045"/>
            <a:chOff x="5898924" y="1520439"/>
            <a:chExt cx="5377190" cy="4581525"/>
          </a:xfrm>
        </p:grpSpPr>
        <p:pic>
          <p:nvPicPr>
            <p:cNvPr id="24580" name="Picture 4" descr="The repeating module in an LSTM contains four interacting layers">
              <a:extLst>
                <a:ext uri="{FF2B5EF4-FFF2-40B4-BE49-F238E27FC236}">
                  <a16:creationId xmlns:a16="http://schemas.microsoft.com/office/drawing/2014/main" id="{7027A065-6BA8-4742-A81F-4690B8D28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95" r="33468"/>
            <a:stretch/>
          </p:blipFill>
          <p:spPr bwMode="auto">
            <a:xfrm>
              <a:off x="6402293" y="1520439"/>
              <a:ext cx="4442460" cy="458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D8C3A5-6DFF-4A68-8B2F-741E37C340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8" t="28611" r="80404" b="10278"/>
            <a:stretch/>
          </p:blipFill>
          <p:spPr>
            <a:xfrm>
              <a:off x="5898924" y="1670216"/>
              <a:ext cx="448744" cy="441127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1BCA6F4-19C9-4E5D-A1CF-68F89EB80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35" t="33193" r="16733" b="14861"/>
            <a:stretch/>
          </p:blipFill>
          <p:spPr>
            <a:xfrm>
              <a:off x="10852576" y="2000997"/>
              <a:ext cx="423538" cy="3749714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2630203" y="5982718"/>
            <a:ext cx="877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RNN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8710619" y="5982718"/>
            <a:ext cx="99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LSTM</a:t>
            </a:r>
            <a:endParaRPr lang="ko-KR" altLang="en-US" sz="2400" b="1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08375" y="1454735"/>
            <a:ext cx="5170350" cy="4245987"/>
            <a:chOff x="469470" y="2083936"/>
            <a:chExt cx="4670690" cy="383471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D18847-0311-499C-9590-767006577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8" t="65512" r="79623" b="28099"/>
            <a:stretch/>
          </p:blipFill>
          <p:spPr>
            <a:xfrm>
              <a:off x="469470" y="3414047"/>
              <a:ext cx="520101" cy="4381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A395FC2-F32A-491C-9122-3F7E20A62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35" t="64400" r="16733" b="28100"/>
            <a:stretch/>
          </p:blipFill>
          <p:spPr>
            <a:xfrm>
              <a:off x="4716622" y="3370160"/>
              <a:ext cx="423538" cy="51435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163" y="2083936"/>
              <a:ext cx="3767655" cy="3834716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427316" y="5428527"/>
              <a:ext cx="451413" cy="39932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042F2C0B-3636-4083-A776-C4258E5ED02B}"/>
              </a:ext>
            </a:extLst>
          </p:cNvPr>
          <p:cNvSpPr txBox="1">
            <a:spLocks/>
          </p:cNvSpPr>
          <p:nvPr/>
        </p:nvSpPr>
        <p:spPr>
          <a:xfrm>
            <a:off x="408375" y="17463"/>
            <a:ext cx="10967650" cy="87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/>
              <a:t>LSTM (Long Short Term Memory)</a:t>
            </a:r>
            <a:endParaRPr lang="ko-KR" altLang="en-US" sz="3600" b="1" dirty="0">
              <a:latin typeface="+mn-lt"/>
              <a:ea typeface="+mn-ea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660AF65-BA4A-48C4-A53A-31E555051429}"/>
              </a:ext>
            </a:extLst>
          </p:cNvPr>
          <p:cNvCxnSpPr>
            <a:cxnSpLocks/>
          </p:cNvCxnSpPr>
          <p:nvPr/>
        </p:nvCxnSpPr>
        <p:spPr>
          <a:xfrm flipV="1">
            <a:off x="408375" y="896875"/>
            <a:ext cx="11375249" cy="1"/>
          </a:xfrm>
          <a:prstGeom prst="line">
            <a:avLst/>
          </a:prstGeom>
          <a:ln w="38100">
            <a:solidFill>
              <a:srgbClr val="01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18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1302</Words>
  <Application>Microsoft Office PowerPoint</Application>
  <PresentationFormat>와이드스크린</PresentationFormat>
  <Paragraphs>207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-apple-system</vt:lpstr>
      <vt:lpstr>나눔 고딕</vt:lpstr>
      <vt:lpstr>맑은 고딕</vt:lpstr>
      <vt:lpstr>Arial</vt:lpstr>
      <vt:lpstr>Helvetica</vt:lpstr>
      <vt:lpstr>Source Sans Pro</vt:lpstr>
      <vt:lpstr>Wingdings</vt:lpstr>
      <vt:lpstr>Office 테마</vt:lpstr>
      <vt:lpstr>PowerPoint 프레젠테이션</vt:lpstr>
      <vt:lpstr>RNN(Recurrent Neural Network)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아름</dc:creator>
  <cp:lastModifiedBy>심 아름</cp:lastModifiedBy>
  <cp:revision>229</cp:revision>
  <cp:lastPrinted>2020-07-17T00:14:11Z</cp:lastPrinted>
  <dcterms:created xsi:type="dcterms:W3CDTF">2020-07-16T06:31:49Z</dcterms:created>
  <dcterms:modified xsi:type="dcterms:W3CDTF">2020-07-17T00:24:43Z</dcterms:modified>
</cp:coreProperties>
</file>